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9" r:id="rId2"/>
    <p:sldId id="265" r:id="rId3"/>
    <p:sldId id="266" r:id="rId4"/>
    <p:sldId id="267" r:id="rId5"/>
    <p:sldId id="263" r:id="rId6"/>
    <p:sldId id="257"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0206" autoAdjust="0"/>
  </p:normalViewPr>
  <p:slideViewPr>
    <p:cSldViewPr snapToGrid="0" snapToObjects="1">
      <p:cViewPr varScale="1">
        <p:scale>
          <a:sx n="114" d="100"/>
          <a:sy n="114" d="100"/>
        </p:scale>
        <p:origin x="138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D0C4C-944A-B542-9A89-8CFFC91F932B}" type="datetimeFigureOut">
              <a:rPr lang="en-US" smtClean="0"/>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2ACB7-9BE5-CD4F-AE7D-08CB64F147FB}" type="slidenum">
              <a:rPr lang="en-US" smtClean="0"/>
              <a:t>‹#›</a:t>
            </a:fld>
            <a:endParaRPr lang="en-US"/>
          </a:p>
        </p:txBody>
      </p:sp>
    </p:spTree>
    <p:extLst>
      <p:ext uri="{BB962C8B-B14F-4D97-AF65-F5344CB8AC3E}">
        <p14:creationId xmlns:p14="http://schemas.microsoft.com/office/powerpoint/2010/main" val="13777225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2ACB7-9BE5-CD4F-AE7D-08CB64F147FB}" type="slidenum">
              <a:rPr lang="en-US" smtClean="0"/>
              <a:t>1</a:t>
            </a:fld>
            <a:endParaRPr lang="en-US"/>
          </a:p>
        </p:txBody>
      </p:sp>
    </p:spTree>
    <p:extLst>
      <p:ext uri="{BB962C8B-B14F-4D97-AF65-F5344CB8AC3E}">
        <p14:creationId xmlns:p14="http://schemas.microsoft.com/office/powerpoint/2010/main" val="248014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A2F052-762C-2842-AB5C-1951C8AAE5A0}" type="slidenum">
              <a:rPr lang="en-US" sz="1200"/>
              <a:pPr/>
              <a:t>2</a:t>
            </a:fld>
            <a:endParaRPr lang="en-US" sz="120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kern="1200" dirty="0">
                <a:solidFill>
                  <a:schemeClr val="tx1"/>
                </a:solidFill>
                <a:latin typeface="+mn-lt"/>
                <a:ea typeface="+mn-ea"/>
                <a:cs typeface="+mn-cs"/>
              </a:rPr>
              <a:t>Adhered concrete masonry is a term used to describe synthetic stone. Synthetic stone is different than real stone in that it's lighter weight and therefore can be supported by the existing wall system. However, to make it lighter weight, it is much more porous and is considered to be a "reservoir" cladding system (i.e., it holds water). That's why it's important to have a good drainage plane, particularly at the base of the wall.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construction sequence for synthetic stone is as follows: Typically you have your exterior sheathing (OSB or plywood), two layers of weather-resistive barrier and perhaps a rainscreen lath product. Then you have you mortar base, your wire lath, and your synthetic stone.</a:t>
            </a:r>
          </a:p>
        </p:txBody>
      </p:sp>
      <p:sp>
        <p:nvSpPr>
          <p:cNvPr id="4" name="Slide Number Placeholder 3"/>
          <p:cNvSpPr>
            <a:spLocks noGrp="1"/>
          </p:cNvSpPr>
          <p:nvPr>
            <p:ph type="sldNum" sz="quarter" idx="10"/>
          </p:nvPr>
        </p:nvSpPr>
        <p:spPr/>
        <p:txBody>
          <a:bodyPr/>
          <a:lstStyle/>
          <a:p>
            <a:fld id="{6DC2ACB7-9BE5-CD4F-AE7D-08CB64F147FB}" type="slidenum">
              <a:rPr lang="en-US" smtClean="0"/>
              <a:t>3</a:t>
            </a:fld>
            <a:endParaRPr lang="en-US"/>
          </a:p>
        </p:txBody>
      </p:sp>
    </p:spTree>
    <p:extLst>
      <p:ext uri="{BB962C8B-B14F-4D97-AF65-F5344CB8AC3E}">
        <p14:creationId xmlns:p14="http://schemas.microsoft.com/office/powerpoint/2010/main" val="208430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photograph shows the rain screen that is installed over the weather-resistive barrier to create a space that allows any moisture that gets in behind the stone veneer to drain freely down the wall system and out the flashing at the base of the wall.</a:t>
            </a:r>
          </a:p>
          <a:p>
            <a:endParaRPr lang="en-US" dirty="0"/>
          </a:p>
        </p:txBody>
      </p:sp>
      <p:sp>
        <p:nvSpPr>
          <p:cNvPr id="4" name="Slide Number Placeholder 3"/>
          <p:cNvSpPr>
            <a:spLocks noGrp="1"/>
          </p:cNvSpPr>
          <p:nvPr>
            <p:ph type="sldNum" sz="quarter" idx="5"/>
          </p:nvPr>
        </p:nvSpPr>
        <p:spPr/>
        <p:txBody>
          <a:bodyPr/>
          <a:lstStyle/>
          <a:p>
            <a:fld id="{6DC2ACB7-9BE5-CD4F-AE7D-08CB64F147FB}" type="slidenum">
              <a:rPr lang="en-US" smtClean="0"/>
              <a:t>4</a:t>
            </a:fld>
            <a:endParaRPr lang="en-US"/>
          </a:p>
        </p:txBody>
      </p:sp>
    </p:spTree>
    <p:extLst>
      <p:ext uri="{BB962C8B-B14F-4D97-AF65-F5344CB8AC3E}">
        <p14:creationId xmlns:p14="http://schemas.microsoft.com/office/powerpoint/2010/main" val="240072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product is a pre-manufactured rainscreen and lath product that includes a plastic mesh layer that lays against the weather-resistant barrier and allows water to freely drain. This is topped by a metal lath layer that the stucco is adhered to.</a:t>
            </a:r>
          </a:p>
        </p:txBody>
      </p:sp>
      <p:sp>
        <p:nvSpPr>
          <p:cNvPr id="4" name="Slide Number Placeholder 3"/>
          <p:cNvSpPr>
            <a:spLocks noGrp="1"/>
          </p:cNvSpPr>
          <p:nvPr>
            <p:ph type="sldNum" sz="quarter" idx="10"/>
          </p:nvPr>
        </p:nvSpPr>
        <p:spPr/>
        <p:txBody>
          <a:bodyPr/>
          <a:lstStyle/>
          <a:p>
            <a:fld id="{6DC2ACB7-9BE5-CD4F-AE7D-08CB64F147FB}" type="slidenum">
              <a:rPr lang="en-US" smtClean="0"/>
              <a:t>5</a:t>
            </a:fld>
            <a:endParaRPr lang="en-US"/>
          </a:p>
        </p:txBody>
      </p:sp>
    </p:spTree>
    <p:extLst>
      <p:ext uri="{BB962C8B-B14F-4D97-AF65-F5344CB8AC3E}">
        <p14:creationId xmlns:p14="http://schemas.microsoft.com/office/powerpoint/2010/main" val="268488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 adhered concrete masonry veneer to work properly, you have to have adequate drainage at the base of the wall. This means proper integration of your stucco screed, your flashing and your weather-resistive barrier at the base of the wall. You can see that this stucco screed is at the base of the wall and that the weather-resistive barrier is shingled over the top of it.</a:t>
            </a:r>
          </a:p>
          <a:p>
            <a:endParaRPr lang="en-US" dirty="0"/>
          </a:p>
        </p:txBody>
      </p:sp>
      <p:sp>
        <p:nvSpPr>
          <p:cNvPr id="4" name="Slide Number Placeholder 3"/>
          <p:cNvSpPr>
            <a:spLocks noGrp="1"/>
          </p:cNvSpPr>
          <p:nvPr>
            <p:ph type="sldNum" sz="quarter" idx="10"/>
          </p:nvPr>
        </p:nvSpPr>
        <p:spPr/>
        <p:txBody>
          <a:bodyPr/>
          <a:lstStyle/>
          <a:p>
            <a:fld id="{6DC2ACB7-9BE5-CD4F-AE7D-08CB64F147FB}" type="slidenum">
              <a:rPr lang="en-US" smtClean="0"/>
              <a:t>6</a:t>
            </a:fld>
            <a:endParaRPr lang="en-US"/>
          </a:p>
        </p:txBody>
      </p:sp>
    </p:spTree>
    <p:extLst>
      <p:ext uri="{BB962C8B-B14F-4D97-AF65-F5344CB8AC3E}">
        <p14:creationId xmlns:p14="http://schemas.microsoft.com/office/powerpoint/2010/main" val="268140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common practice to use other cladding systems</a:t>
            </a:r>
            <a:r>
              <a:rPr lang="en-US" baseline="0" dirty="0"/>
              <a:t> with adhered concrete masonry veneer. Here we have a transition point at the base of the siding where it meets the base of the capstone. Below that we have our synthetic stone. It's critical that we have good water management here to divert water away at these siding-to-stone transitions. We want to have through-wall flashing here that diverts water away from the siding to the exterior.</a:t>
            </a:r>
            <a:endParaRPr lang="en-US" dirty="0"/>
          </a:p>
        </p:txBody>
      </p:sp>
      <p:sp>
        <p:nvSpPr>
          <p:cNvPr id="4" name="Slide Number Placeholder 3"/>
          <p:cNvSpPr>
            <a:spLocks noGrp="1"/>
          </p:cNvSpPr>
          <p:nvPr>
            <p:ph type="sldNum" sz="quarter" idx="10"/>
          </p:nvPr>
        </p:nvSpPr>
        <p:spPr/>
        <p:txBody>
          <a:bodyPr/>
          <a:lstStyle/>
          <a:p>
            <a:fld id="{6DC2ACB7-9BE5-CD4F-AE7D-08CB64F147FB}" type="slidenum">
              <a:rPr lang="en-US" smtClean="0"/>
              <a:t>7</a:t>
            </a:fld>
            <a:endParaRPr lang="en-US"/>
          </a:p>
        </p:txBody>
      </p:sp>
    </p:spTree>
    <p:extLst>
      <p:ext uri="{BB962C8B-B14F-4D97-AF65-F5344CB8AC3E}">
        <p14:creationId xmlns:p14="http://schemas.microsoft.com/office/powerpoint/2010/main" val="216651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moisture damage on this home was a direct consequence of improper detailing of the synthetic stone. There are a couple problems:  If you look at the photograph on the left, you can see that the synthetic stone runs all the way to grade (in fact, on this home it ran below grade). Also note that at the cap stone at the base of the siding, there was no through-wall flashing to divert water out, before it got into the stone wall. If you look at the photograph on the right, you can see that water got in at the top of the stone near the cap stone, ran down the wall, was absorbed by the sheathing, and then rotted out the framing and the sheathing at the base of the wall. This is all the direct result of not having adequate flashing at the base of the wall.</a:t>
            </a:r>
          </a:p>
        </p:txBody>
      </p:sp>
      <p:sp>
        <p:nvSpPr>
          <p:cNvPr id="4" name="Slide Number Placeholder 3"/>
          <p:cNvSpPr>
            <a:spLocks noGrp="1"/>
          </p:cNvSpPr>
          <p:nvPr>
            <p:ph type="sldNum" sz="quarter" idx="10"/>
          </p:nvPr>
        </p:nvSpPr>
        <p:spPr/>
        <p:txBody>
          <a:bodyPr/>
          <a:lstStyle/>
          <a:p>
            <a:fld id="{6DC2ACB7-9BE5-CD4F-AE7D-08CB64F147FB}" type="slidenum">
              <a:rPr lang="en-US" smtClean="0"/>
              <a:t>8</a:t>
            </a:fld>
            <a:endParaRPr lang="en-US"/>
          </a:p>
        </p:txBody>
      </p:sp>
    </p:spTree>
    <p:extLst>
      <p:ext uri="{BB962C8B-B14F-4D97-AF65-F5344CB8AC3E}">
        <p14:creationId xmlns:p14="http://schemas.microsoft.com/office/powerpoint/2010/main" val="87493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5F1943-039A-294B-8FC4-26FF2804DA8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219695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F1943-039A-294B-8FC4-26FF2804DA8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280492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F1943-039A-294B-8FC4-26FF2804DA8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18535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F1943-039A-294B-8FC4-26FF2804DA8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199676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F1943-039A-294B-8FC4-26FF2804DA8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263724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5F1943-039A-294B-8FC4-26FF2804DA8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194686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F1943-039A-294B-8FC4-26FF2804DA81}"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175048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5F1943-039A-294B-8FC4-26FF2804DA81}"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75934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F1943-039A-294B-8FC4-26FF2804DA81}"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304289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F1943-039A-294B-8FC4-26FF2804DA8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396562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F1943-039A-294B-8FC4-26FF2804DA8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5A515-1906-294D-9B25-6079DC9C9CF6}" type="slidenum">
              <a:rPr lang="en-US" smtClean="0"/>
              <a:t>‹#›</a:t>
            </a:fld>
            <a:endParaRPr lang="en-US"/>
          </a:p>
        </p:txBody>
      </p:sp>
    </p:spTree>
    <p:extLst>
      <p:ext uri="{BB962C8B-B14F-4D97-AF65-F5344CB8AC3E}">
        <p14:creationId xmlns:p14="http://schemas.microsoft.com/office/powerpoint/2010/main" val="381867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F1943-039A-294B-8FC4-26FF2804DA81}" type="datetimeFigureOut">
              <a:rPr lang="en-US" smtClean="0"/>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5A515-1906-294D-9B25-6079DC9C9CF6}" type="slidenum">
              <a:rPr lang="en-US" smtClean="0"/>
              <a:t>‹#›</a:t>
            </a:fld>
            <a:endParaRPr lang="en-US"/>
          </a:p>
        </p:txBody>
      </p:sp>
    </p:spTree>
    <p:extLst>
      <p:ext uri="{BB962C8B-B14F-4D97-AF65-F5344CB8AC3E}">
        <p14:creationId xmlns:p14="http://schemas.microsoft.com/office/powerpoint/2010/main" val="4651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B0FDD2-9620-5244-6EF0-C9651C2327E6}"/>
              </a:ext>
            </a:extLst>
          </p:cNvPr>
          <p:cNvSpPr txBox="1">
            <a:spLocks/>
          </p:cNvSpPr>
          <p:nvPr/>
        </p:nvSpPr>
        <p:spPr>
          <a:xfrm>
            <a:off x="162633" y="2879016"/>
            <a:ext cx="879157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b="1" dirty="0"/>
              <a:t>Do’s and Don’ts for Stucco Walls </a:t>
            </a:r>
          </a:p>
        </p:txBody>
      </p:sp>
      <p:sp>
        <p:nvSpPr>
          <p:cNvPr id="6" name="Rectangle 5">
            <a:extLst>
              <a:ext uri="{FF2B5EF4-FFF2-40B4-BE49-F238E27FC236}">
                <a16:creationId xmlns:a16="http://schemas.microsoft.com/office/drawing/2014/main" id="{DAEC4550-82AE-0805-AA76-3BF149E024CD}"/>
              </a:ext>
            </a:extLst>
          </p:cNvPr>
          <p:cNvSpPr/>
          <p:nvPr/>
        </p:nvSpPr>
        <p:spPr>
          <a:xfrm>
            <a:off x="0" y="1878"/>
            <a:ext cx="9144000" cy="1574736"/>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76CE4-AA66-DD97-1C5C-4969F2A47596}"/>
              </a:ext>
            </a:extLst>
          </p:cNvPr>
          <p:cNvSpPr/>
          <p:nvPr/>
        </p:nvSpPr>
        <p:spPr>
          <a:xfrm>
            <a:off x="0" y="6124215"/>
            <a:ext cx="9144000" cy="7337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02A49D-1432-B151-C0E6-D200349C8CC5}"/>
              </a:ext>
            </a:extLst>
          </p:cNvPr>
          <p:cNvSpPr/>
          <p:nvPr/>
        </p:nvSpPr>
        <p:spPr>
          <a:xfrm>
            <a:off x="0" y="5127383"/>
            <a:ext cx="9144000" cy="1150914"/>
          </a:xfrm>
          <a:prstGeom prst="rect">
            <a:avLst/>
          </a:prstGeom>
          <a:solidFill>
            <a:srgbClr val="00800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F8895F-746A-6F35-AA82-2F015AA266F3}"/>
              </a:ext>
            </a:extLst>
          </p:cNvPr>
          <p:cNvSpPr txBox="1"/>
          <p:nvPr/>
        </p:nvSpPr>
        <p:spPr>
          <a:xfrm>
            <a:off x="173391" y="5545224"/>
            <a:ext cx="8120429" cy="369332"/>
          </a:xfrm>
          <a:prstGeom prst="rect">
            <a:avLst/>
          </a:prstGeom>
          <a:noFill/>
        </p:spPr>
        <p:txBody>
          <a:bodyPr wrap="square" rtlCol="0">
            <a:spAutoFit/>
          </a:bodyPr>
          <a:lstStyle/>
          <a:p>
            <a:r>
              <a:rPr lang="en-US" dirty="0">
                <a:solidFill>
                  <a:schemeClr val="bg1"/>
                </a:solidFill>
              </a:rPr>
              <a:t>Steve Easley &amp; Associates, LLC</a:t>
            </a:r>
          </a:p>
        </p:txBody>
      </p:sp>
      <p:sp>
        <p:nvSpPr>
          <p:cNvPr id="10" name="TextBox 9">
            <a:extLst>
              <a:ext uri="{FF2B5EF4-FFF2-40B4-BE49-F238E27FC236}">
                <a16:creationId xmlns:a16="http://schemas.microsoft.com/office/drawing/2014/main" id="{BC6988D9-8E70-C749-6FFB-EFA9D841B7C9}"/>
              </a:ext>
            </a:extLst>
          </p:cNvPr>
          <p:cNvSpPr txBox="1"/>
          <p:nvPr/>
        </p:nvSpPr>
        <p:spPr>
          <a:xfrm>
            <a:off x="162633" y="6483791"/>
            <a:ext cx="4624752" cy="369332"/>
          </a:xfrm>
          <a:prstGeom prst="rect">
            <a:avLst/>
          </a:prstGeom>
          <a:noFill/>
        </p:spPr>
        <p:txBody>
          <a:bodyPr wrap="square">
            <a:spAutoFit/>
          </a:bodyPr>
          <a:lstStyle/>
          <a:p>
            <a:r>
              <a:rPr lang="en-US" dirty="0">
                <a:solidFill>
                  <a:schemeClr val="bg1"/>
                </a:solidFill>
              </a:rPr>
              <a:t>www.steveeasley.com</a:t>
            </a:r>
          </a:p>
        </p:txBody>
      </p:sp>
      <p:pic>
        <p:nvPicPr>
          <p:cNvPr id="11" name="Picture 10">
            <a:extLst>
              <a:ext uri="{FF2B5EF4-FFF2-40B4-BE49-F238E27FC236}">
                <a16:creationId xmlns:a16="http://schemas.microsoft.com/office/drawing/2014/main" id="{478897D2-593D-8E7C-B13C-C3F3C1126816}"/>
              </a:ext>
            </a:extLst>
          </p:cNvPr>
          <p:cNvPicPr>
            <a:picLocks noChangeAspect="1"/>
          </p:cNvPicPr>
          <p:nvPr/>
        </p:nvPicPr>
        <p:blipFill>
          <a:blip r:embed="rId3"/>
          <a:stretch>
            <a:fillRect/>
          </a:stretch>
        </p:blipFill>
        <p:spPr>
          <a:xfrm>
            <a:off x="5473996" y="229653"/>
            <a:ext cx="3460279" cy="596921"/>
          </a:xfrm>
          <a:prstGeom prst="rect">
            <a:avLst/>
          </a:prstGeom>
        </p:spPr>
      </p:pic>
      <p:pic>
        <p:nvPicPr>
          <p:cNvPr id="12" name="Picture 11">
            <a:extLst>
              <a:ext uri="{FF2B5EF4-FFF2-40B4-BE49-F238E27FC236}">
                <a16:creationId xmlns:a16="http://schemas.microsoft.com/office/drawing/2014/main" id="{4121729F-3A71-50DF-43B6-5AE0499E59AA}"/>
              </a:ext>
            </a:extLst>
          </p:cNvPr>
          <p:cNvPicPr>
            <a:picLocks noChangeAspect="1"/>
          </p:cNvPicPr>
          <p:nvPr/>
        </p:nvPicPr>
        <p:blipFill rotWithShape="1">
          <a:blip r:embed="rId4"/>
          <a:srcRect l="1" r="306" b="18054"/>
          <a:stretch/>
        </p:blipFill>
        <p:spPr>
          <a:xfrm>
            <a:off x="-11613" y="1562069"/>
            <a:ext cx="9155613" cy="119753"/>
          </a:xfrm>
          <a:prstGeom prst="rect">
            <a:avLst/>
          </a:prstGeom>
        </p:spPr>
      </p:pic>
      <p:sp>
        <p:nvSpPr>
          <p:cNvPr id="13" name="TextBox 12">
            <a:extLst>
              <a:ext uri="{FF2B5EF4-FFF2-40B4-BE49-F238E27FC236}">
                <a16:creationId xmlns:a16="http://schemas.microsoft.com/office/drawing/2014/main" id="{87F7A8B5-3F2A-2930-034F-CE6AACCBE46B}"/>
              </a:ext>
            </a:extLst>
          </p:cNvPr>
          <p:cNvSpPr txBox="1"/>
          <p:nvPr/>
        </p:nvSpPr>
        <p:spPr>
          <a:xfrm>
            <a:off x="186969" y="5856233"/>
            <a:ext cx="3590925" cy="369332"/>
          </a:xfrm>
          <a:prstGeom prst="rect">
            <a:avLst/>
          </a:prstGeom>
          <a:noFill/>
        </p:spPr>
        <p:txBody>
          <a:bodyPr wrap="square" rtlCol="0">
            <a:spAutoFit/>
          </a:bodyPr>
          <a:lstStyle/>
          <a:p>
            <a:r>
              <a:rPr lang="en-US" dirty="0">
                <a:solidFill>
                  <a:schemeClr val="bg1"/>
                </a:solidFill>
              </a:rPr>
              <a:t>June 2023</a:t>
            </a:r>
          </a:p>
        </p:txBody>
      </p:sp>
      <p:sp>
        <p:nvSpPr>
          <p:cNvPr id="14" name="Rectangle 13">
            <a:extLst>
              <a:ext uri="{FF2B5EF4-FFF2-40B4-BE49-F238E27FC236}">
                <a16:creationId xmlns:a16="http://schemas.microsoft.com/office/drawing/2014/main" id="{1781BD29-77E2-95AA-23D6-D408C5E59362}"/>
              </a:ext>
            </a:extLst>
          </p:cNvPr>
          <p:cNvSpPr/>
          <p:nvPr/>
        </p:nvSpPr>
        <p:spPr>
          <a:xfrm>
            <a:off x="6427563" y="5798634"/>
            <a:ext cx="2716437" cy="1059367"/>
          </a:xfrm>
          <a:prstGeom prst="rect">
            <a:avLst/>
          </a:prstGeom>
          <a:solidFill>
            <a:schemeClr val="bg1"/>
          </a:solidFill>
          <a:ln w="28575">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ext, logo&#10;&#10;Description automatically generated">
            <a:extLst>
              <a:ext uri="{FF2B5EF4-FFF2-40B4-BE49-F238E27FC236}">
                <a16:creationId xmlns:a16="http://schemas.microsoft.com/office/drawing/2014/main" id="{E9D4ACCF-40AF-E8D9-7750-2E962E7777C9}"/>
              </a:ext>
            </a:extLst>
          </p:cNvPr>
          <p:cNvPicPr>
            <a:picLocks noChangeAspect="1"/>
          </p:cNvPicPr>
          <p:nvPr/>
        </p:nvPicPr>
        <p:blipFill>
          <a:blip r:embed="rId5"/>
          <a:stretch>
            <a:fillRect/>
          </a:stretch>
        </p:blipFill>
        <p:spPr>
          <a:xfrm>
            <a:off x="6445403" y="5816580"/>
            <a:ext cx="2643953" cy="1021741"/>
          </a:xfrm>
          <a:prstGeom prst="rect">
            <a:avLst/>
          </a:prstGeom>
        </p:spPr>
      </p:pic>
      <p:sp>
        <p:nvSpPr>
          <p:cNvPr id="16" name="TextBox 15">
            <a:extLst>
              <a:ext uri="{FF2B5EF4-FFF2-40B4-BE49-F238E27FC236}">
                <a16:creationId xmlns:a16="http://schemas.microsoft.com/office/drawing/2014/main" id="{45AC8E80-F57F-34FC-8FF2-380258D3C663}"/>
              </a:ext>
            </a:extLst>
          </p:cNvPr>
          <p:cNvSpPr txBox="1"/>
          <p:nvPr/>
        </p:nvSpPr>
        <p:spPr>
          <a:xfrm>
            <a:off x="176211" y="5222550"/>
            <a:ext cx="4916246" cy="369332"/>
          </a:xfrm>
          <a:prstGeom prst="rect">
            <a:avLst/>
          </a:prstGeom>
          <a:noFill/>
        </p:spPr>
        <p:txBody>
          <a:bodyPr wrap="square" rtlCol="0">
            <a:spAutoFit/>
          </a:bodyPr>
          <a:lstStyle/>
          <a:p>
            <a:r>
              <a:rPr lang="en-US" dirty="0">
                <a:solidFill>
                  <a:schemeClr val="bg1"/>
                </a:solidFill>
              </a:rPr>
              <a:t>Prepared for DOE’s Building America Program</a:t>
            </a:r>
          </a:p>
        </p:txBody>
      </p:sp>
    </p:spTree>
    <p:extLst>
      <p:ext uri="{BB962C8B-B14F-4D97-AF65-F5344CB8AC3E}">
        <p14:creationId xmlns:p14="http://schemas.microsoft.com/office/powerpoint/2010/main" val="100906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4" descr="IMG_1589"/>
          <p:cNvPicPr>
            <a:picLocks noChangeAspect="1" noChangeArrowheads="1"/>
          </p:cNvPicPr>
          <p:nvPr/>
        </p:nvPicPr>
        <p:blipFill rotWithShape="1">
          <a:blip r:embed="rId3">
            <a:extLst>
              <a:ext uri="{28A0092B-C50C-407E-A947-70E740481C1C}">
                <a14:useLocalDpi xmlns:a14="http://schemas.microsoft.com/office/drawing/2010/main" val="0"/>
              </a:ext>
            </a:extLst>
          </a:blip>
          <a:srcRect t="2046" b="9266"/>
          <a:stretch/>
        </p:blipFill>
        <p:spPr bwMode="auto">
          <a:xfrm>
            <a:off x="522638" y="109072"/>
            <a:ext cx="8193524" cy="526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C274837-DF39-9A94-2ED4-5C754E380DE7}"/>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3" name="Rectangle 2">
            <a:extLst>
              <a:ext uri="{FF2B5EF4-FFF2-40B4-BE49-F238E27FC236}">
                <a16:creationId xmlns:a16="http://schemas.microsoft.com/office/drawing/2014/main" id="{17C190FE-7BE0-32E6-71A5-AE0243C9541B}"/>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FB916A-68AE-318E-9CA7-962BBD371A46}"/>
              </a:ext>
            </a:extLst>
          </p:cNvPr>
          <p:cNvSpPr txBox="1"/>
          <p:nvPr/>
        </p:nvSpPr>
        <p:spPr>
          <a:xfrm>
            <a:off x="4244915" y="537175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6" name="TextBox 5">
            <a:extLst>
              <a:ext uri="{FF2B5EF4-FFF2-40B4-BE49-F238E27FC236}">
                <a16:creationId xmlns:a16="http://schemas.microsoft.com/office/drawing/2014/main" id="{1A15D34F-BF99-20F4-ACDD-7992CD04188C}"/>
              </a:ext>
            </a:extLst>
          </p:cNvPr>
          <p:cNvSpPr txBox="1"/>
          <p:nvPr/>
        </p:nvSpPr>
        <p:spPr>
          <a:xfrm>
            <a:off x="514249" y="5686337"/>
            <a:ext cx="8302665" cy="954107"/>
          </a:xfrm>
          <a:prstGeom prst="rect">
            <a:avLst/>
          </a:prstGeom>
          <a:noFill/>
        </p:spPr>
        <p:txBody>
          <a:bodyPr wrap="square">
            <a:spAutoFit/>
          </a:bodyPr>
          <a:lstStyle/>
          <a:p>
            <a:r>
              <a:rPr lang="en-US" sz="1400" kern="1200" dirty="0">
                <a:solidFill>
                  <a:schemeClr val="tx1"/>
                </a:solidFill>
                <a:latin typeface="+mn-lt"/>
                <a:ea typeface="+mn-ea"/>
                <a:cs typeface="+mn-cs"/>
              </a:rPr>
              <a:t>Adhered concrete masonry is a term used to describe synthetic stone. Synthetic stone is different than real stone in that it's lighter weight and therefore can be supported by the existing wall system. However, to make it lighter weight, it is much more porous and is considered to be a "reservoir" cladding system (i.e., it holds water). That's why it's important to have a good drainage plane, particularly at the base of the wall. </a:t>
            </a:r>
          </a:p>
        </p:txBody>
      </p:sp>
    </p:spTree>
    <p:extLst>
      <p:ext uri="{BB962C8B-B14F-4D97-AF65-F5344CB8AC3E}">
        <p14:creationId xmlns:p14="http://schemas.microsoft.com/office/powerpoint/2010/main" val="404078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6" y="75516"/>
            <a:ext cx="4772774" cy="6304796"/>
          </a:xfrm>
          <a:prstGeom prst="rect">
            <a:avLst/>
          </a:prstGeom>
        </p:spPr>
      </p:pic>
      <p:pic>
        <p:nvPicPr>
          <p:cNvPr id="3" name="Picture 2">
            <a:extLst>
              <a:ext uri="{FF2B5EF4-FFF2-40B4-BE49-F238E27FC236}">
                <a16:creationId xmlns:a16="http://schemas.microsoft.com/office/drawing/2014/main" id="{2A412F47-4F42-88E9-1E90-4A79A84261ED}"/>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4" name="Rectangle 3">
            <a:extLst>
              <a:ext uri="{FF2B5EF4-FFF2-40B4-BE49-F238E27FC236}">
                <a16:creationId xmlns:a16="http://schemas.microsoft.com/office/drawing/2014/main" id="{4BF001FC-4F54-C6D5-E18F-F114B3BB1422}"/>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4DE028-BE7E-56DE-CD94-F203719555BA}"/>
              </a:ext>
            </a:extLst>
          </p:cNvPr>
          <p:cNvSpPr txBox="1"/>
          <p:nvPr/>
        </p:nvSpPr>
        <p:spPr>
          <a:xfrm>
            <a:off x="180363" y="640998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6AEDFF3C-2B42-AB5B-764B-67ABB88B51EF}"/>
              </a:ext>
            </a:extLst>
          </p:cNvPr>
          <p:cNvSpPr txBox="1"/>
          <p:nvPr/>
        </p:nvSpPr>
        <p:spPr>
          <a:xfrm>
            <a:off x="5094214" y="425506"/>
            <a:ext cx="4049786" cy="1600438"/>
          </a:xfrm>
          <a:prstGeom prst="rect">
            <a:avLst/>
          </a:prstGeom>
          <a:noFill/>
        </p:spPr>
        <p:txBody>
          <a:bodyPr wrap="square">
            <a:spAutoFit/>
          </a:bodyPr>
          <a:lstStyle/>
          <a:p>
            <a:r>
              <a:rPr lang="en-US" sz="1400" kern="1200" dirty="0">
                <a:solidFill>
                  <a:schemeClr val="tx1"/>
                </a:solidFill>
                <a:latin typeface="+mn-lt"/>
                <a:ea typeface="+mn-ea"/>
                <a:cs typeface="+mn-cs"/>
              </a:rPr>
              <a:t>The construction sequence for synthetic stone is as follows: Typically, you have your exterior sheathing (OSB or plywood), two layers of weather-resistive barrier and perhaps a rainscreen lath product. </a:t>
            </a:r>
          </a:p>
          <a:p>
            <a:endParaRPr lang="en-US" sz="1400" dirty="0"/>
          </a:p>
          <a:p>
            <a:r>
              <a:rPr lang="en-US" sz="1400" kern="1200" dirty="0">
                <a:solidFill>
                  <a:schemeClr val="tx1"/>
                </a:solidFill>
                <a:latin typeface="+mn-lt"/>
                <a:ea typeface="+mn-ea"/>
                <a:cs typeface="+mn-cs"/>
              </a:rPr>
              <a:t>Then you have you mortar base, your wire lath, and your synthetic stone.</a:t>
            </a:r>
          </a:p>
        </p:txBody>
      </p:sp>
    </p:spTree>
    <p:extLst>
      <p:ext uri="{BB962C8B-B14F-4D97-AF65-F5344CB8AC3E}">
        <p14:creationId xmlns:p14="http://schemas.microsoft.com/office/powerpoint/2010/main" val="10883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305F6C-D39C-8244-8029-FFA55A13FD95}"/>
              </a:ext>
            </a:extLst>
          </p:cNvPr>
          <p:cNvPicPr>
            <a:picLocks noChangeAspect="1"/>
          </p:cNvPicPr>
          <p:nvPr/>
        </p:nvPicPr>
        <p:blipFill rotWithShape="1">
          <a:blip r:embed="rId3"/>
          <a:srcRect t="7324" b="4684"/>
          <a:stretch/>
        </p:blipFill>
        <p:spPr>
          <a:xfrm>
            <a:off x="163502" y="109072"/>
            <a:ext cx="5171895" cy="6182342"/>
          </a:xfrm>
          <a:prstGeom prst="rect">
            <a:avLst/>
          </a:prstGeom>
        </p:spPr>
      </p:pic>
      <p:pic>
        <p:nvPicPr>
          <p:cNvPr id="3" name="Picture 2">
            <a:extLst>
              <a:ext uri="{FF2B5EF4-FFF2-40B4-BE49-F238E27FC236}">
                <a16:creationId xmlns:a16="http://schemas.microsoft.com/office/drawing/2014/main" id="{410D056B-DE14-297C-8543-0A4D886BC2C2}"/>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4" name="Rectangle 3">
            <a:extLst>
              <a:ext uri="{FF2B5EF4-FFF2-40B4-BE49-F238E27FC236}">
                <a16:creationId xmlns:a16="http://schemas.microsoft.com/office/drawing/2014/main" id="{3941AE5C-6F88-9E73-6A50-2B60BCAF7F1E}"/>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F630F4-BAC6-F773-8EBF-E686E023C3DE}"/>
              </a:ext>
            </a:extLst>
          </p:cNvPr>
          <p:cNvSpPr txBox="1"/>
          <p:nvPr/>
        </p:nvSpPr>
        <p:spPr>
          <a:xfrm>
            <a:off x="847372" y="627921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D36ADC84-A630-D5F7-7EC4-5A66EB8665CA}"/>
              </a:ext>
            </a:extLst>
          </p:cNvPr>
          <p:cNvSpPr txBox="1"/>
          <p:nvPr/>
        </p:nvSpPr>
        <p:spPr>
          <a:xfrm>
            <a:off x="5419372" y="642839"/>
            <a:ext cx="3628238"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This photograph shows the rain screen that is installed over the weather-resistive barrier to create a space that allows any moisture that gets in behind the stone veneer to drain freely down the wall system and out the flashing at the base of the wall.</a:t>
            </a:r>
          </a:p>
        </p:txBody>
      </p:sp>
    </p:spTree>
    <p:extLst>
      <p:ext uri="{BB962C8B-B14F-4D97-AF65-F5344CB8AC3E}">
        <p14:creationId xmlns:p14="http://schemas.microsoft.com/office/powerpoint/2010/main" val="295688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3141EF-303A-4B67-E405-5E49477A7D47}"/>
              </a:ext>
            </a:extLst>
          </p:cNvPr>
          <p:cNvPicPr>
            <a:picLocks noChangeAspect="1"/>
          </p:cNvPicPr>
          <p:nvPr/>
        </p:nvPicPr>
        <p:blipFill rotWithShape="1">
          <a:blip r:embed="rId3"/>
          <a:srcRect t="8912" b="3631"/>
          <a:stretch/>
        </p:blipFill>
        <p:spPr>
          <a:xfrm>
            <a:off x="85943" y="150158"/>
            <a:ext cx="6138688" cy="5970117"/>
          </a:xfrm>
          <a:prstGeom prst="rect">
            <a:avLst/>
          </a:prstGeom>
        </p:spPr>
      </p:pic>
      <p:pic>
        <p:nvPicPr>
          <p:cNvPr id="3" name="Picture 2">
            <a:extLst>
              <a:ext uri="{FF2B5EF4-FFF2-40B4-BE49-F238E27FC236}">
                <a16:creationId xmlns:a16="http://schemas.microsoft.com/office/drawing/2014/main" id="{F7D2D284-E584-59AE-4C0B-D91F19A97047}"/>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4" name="Rectangle 3">
            <a:extLst>
              <a:ext uri="{FF2B5EF4-FFF2-40B4-BE49-F238E27FC236}">
                <a16:creationId xmlns:a16="http://schemas.microsoft.com/office/drawing/2014/main" id="{669AD8F9-E311-CE83-4A9B-9BCA1C064FCA}"/>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3EC697-A7FD-9008-396B-F76AF69C06EC}"/>
              </a:ext>
            </a:extLst>
          </p:cNvPr>
          <p:cNvSpPr txBox="1"/>
          <p:nvPr/>
        </p:nvSpPr>
        <p:spPr>
          <a:xfrm>
            <a:off x="1736606" y="610393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71D25092-DF39-E461-0D1F-55D7E4E3A829}"/>
              </a:ext>
            </a:extLst>
          </p:cNvPr>
          <p:cNvSpPr txBox="1"/>
          <p:nvPr/>
        </p:nvSpPr>
        <p:spPr>
          <a:xfrm>
            <a:off x="6289735" y="303755"/>
            <a:ext cx="2751544" cy="2031325"/>
          </a:xfrm>
          <a:prstGeom prst="rect">
            <a:avLst/>
          </a:prstGeom>
          <a:noFill/>
        </p:spPr>
        <p:txBody>
          <a:bodyPr wrap="square">
            <a:spAutoFit/>
          </a:bodyPr>
          <a:lstStyle/>
          <a:p>
            <a:r>
              <a:rPr lang="en-US" sz="1400" kern="1200" dirty="0">
                <a:solidFill>
                  <a:schemeClr val="tx1"/>
                </a:solidFill>
                <a:latin typeface="+mn-lt"/>
                <a:ea typeface="+mn-ea"/>
                <a:cs typeface="+mn-cs"/>
              </a:rPr>
              <a:t>This product is a pre-manufactured rainscreen and lath product that includes a plastic mesh layer that lays against the weather-resistant barrier and allows water to freely drain. </a:t>
            </a:r>
          </a:p>
          <a:p>
            <a:endParaRPr lang="en-US" sz="1400" dirty="0"/>
          </a:p>
          <a:p>
            <a:r>
              <a:rPr lang="en-US" sz="1400" kern="1200" dirty="0">
                <a:solidFill>
                  <a:schemeClr val="tx1"/>
                </a:solidFill>
                <a:latin typeface="+mn-lt"/>
                <a:ea typeface="+mn-ea"/>
                <a:cs typeface="+mn-cs"/>
              </a:rPr>
              <a:t>This is topped by a metal lath layer that the stucco is adhered to.</a:t>
            </a:r>
          </a:p>
        </p:txBody>
      </p:sp>
    </p:spTree>
    <p:extLst>
      <p:ext uri="{BB962C8B-B14F-4D97-AF65-F5344CB8AC3E}">
        <p14:creationId xmlns:p14="http://schemas.microsoft.com/office/powerpoint/2010/main" val="227761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74" y="105860"/>
            <a:ext cx="8380122" cy="4516473"/>
          </a:xfrm>
          <a:prstGeom prst="rect">
            <a:avLst/>
          </a:prstGeom>
        </p:spPr>
      </p:pic>
      <p:pic>
        <p:nvPicPr>
          <p:cNvPr id="2" name="Picture 1">
            <a:extLst>
              <a:ext uri="{FF2B5EF4-FFF2-40B4-BE49-F238E27FC236}">
                <a16:creationId xmlns:a16="http://schemas.microsoft.com/office/drawing/2014/main" id="{B6185F91-CB86-CB0C-247B-1B551DE8B449}"/>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3" name="Rectangle 2">
            <a:extLst>
              <a:ext uri="{FF2B5EF4-FFF2-40B4-BE49-F238E27FC236}">
                <a16:creationId xmlns:a16="http://schemas.microsoft.com/office/drawing/2014/main" id="{763D61FC-33A2-C8D5-752A-B7F4694DF0F3}"/>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1AC436-FFE5-14D8-F863-8D41CA0BB236}"/>
              </a:ext>
            </a:extLst>
          </p:cNvPr>
          <p:cNvSpPr txBox="1"/>
          <p:nvPr/>
        </p:nvSpPr>
        <p:spPr>
          <a:xfrm>
            <a:off x="4195196" y="466805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C6590447-4807-DA4F-FD70-4DDE694D035C}"/>
              </a:ext>
            </a:extLst>
          </p:cNvPr>
          <p:cNvSpPr txBox="1"/>
          <p:nvPr/>
        </p:nvSpPr>
        <p:spPr>
          <a:xfrm>
            <a:off x="302002" y="5415563"/>
            <a:ext cx="8573549" cy="954107"/>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For adhered concrete masonry veneer to work properly, you have to have adequate drainage at the base of the wall. This means proper integration of your stucco screed, your flashing and your weather-resistive barrier at the base of the wall. You can see that this stucco screed is at the base of the wall and that the weather-resistive barrier is shingled over the top of it.</a:t>
            </a:r>
          </a:p>
        </p:txBody>
      </p:sp>
    </p:spTree>
    <p:extLst>
      <p:ext uri="{BB962C8B-B14F-4D97-AF65-F5344CB8AC3E}">
        <p14:creationId xmlns:p14="http://schemas.microsoft.com/office/powerpoint/2010/main" val="100906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11" y="153024"/>
            <a:ext cx="8688422" cy="4374063"/>
          </a:xfrm>
          <a:prstGeom prst="rect">
            <a:avLst/>
          </a:prstGeom>
        </p:spPr>
      </p:pic>
      <p:pic>
        <p:nvPicPr>
          <p:cNvPr id="3" name="Picture 2">
            <a:extLst>
              <a:ext uri="{FF2B5EF4-FFF2-40B4-BE49-F238E27FC236}">
                <a16:creationId xmlns:a16="http://schemas.microsoft.com/office/drawing/2014/main" id="{362B2E95-E2C6-BE5E-90D1-87E2BC118A8C}"/>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4" name="Rectangle 3">
            <a:extLst>
              <a:ext uri="{FF2B5EF4-FFF2-40B4-BE49-F238E27FC236}">
                <a16:creationId xmlns:a16="http://schemas.microsoft.com/office/drawing/2014/main" id="{7A2FA222-FE4C-0DBA-5BBE-2B71719D63C6}"/>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1A5C80-6FFE-39BF-8339-79F8FE902D61}"/>
              </a:ext>
            </a:extLst>
          </p:cNvPr>
          <p:cNvSpPr txBox="1"/>
          <p:nvPr/>
        </p:nvSpPr>
        <p:spPr>
          <a:xfrm>
            <a:off x="4387527" y="4527087"/>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DF06FDF7-5ADC-3DED-02E3-A022140E0487}"/>
              </a:ext>
            </a:extLst>
          </p:cNvPr>
          <p:cNvSpPr txBox="1"/>
          <p:nvPr/>
        </p:nvSpPr>
        <p:spPr>
          <a:xfrm>
            <a:off x="117530" y="5315741"/>
            <a:ext cx="8781903" cy="954107"/>
          </a:xfrm>
          <a:prstGeom prst="rect">
            <a:avLst/>
          </a:prstGeom>
          <a:noFill/>
        </p:spPr>
        <p:txBody>
          <a:bodyPr wrap="square">
            <a:spAutoFit/>
          </a:bodyPr>
          <a:lstStyle/>
          <a:p>
            <a:r>
              <a:rPr lang="en-US" sz="1400" dirty="0"/>
              <a:t>It's common practice to use other cladding systems</a:t>
            </a:r>
            <a:r>
              <a:rPr lang="en-US" sz="1400" baseline="0" dirty="0"/>
              <a:t> with adhered concrete masonry veneer. Here we have a transition point at the base of the siding where it meets the base of the capstone. Below that we have our synthetic stone. It's critical that we have good water management here to divert water away at these siding-to-stone transitions. We want to have through-wall flashing here that diverts water away from the siding to the exterior.</a:t>
            </a:r>
            <a:endParaRPr lang="en-US" sz="1400" dirty="0"/>
          </a:p>
        </p:txBody>
      </p:sp>
    </p:spTree>
    <p:extLst>
      <p:ext uri="{BB962C8B-B14F-4D97-AF65-F5344CB8AC3E}">
        <p14:creationId xmlns:p14="http://schemas.microsoft.com/office/powerpoint/2010/main" val="109580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991"/>
          <a:stretch/>
        </p:blipFill>
        <p:spPr>
          <a:xfrm>
            <a:off x="652999" y="109072"/>
            <a:ext cx="7838002" cy="4742668"/>
          </a:xfrm>
          <a:prstGeom prst="rect">
            <a:avLst/>
          </a:prstGeom>
        </p:spPr>
      </p:pic>
      <p:pic>
        <p:nvPicPr>
          <p:cNvPr id="2" name="Picture 1">
            <a:extLst>
              <a:ext uri="{FF2B5EF4-FFF2-40B4-BE49-F238E27FC236}">
                <a16:creationId xmlns:a16="http://schemas.microsoft.com/office/drawing/2014/main" id="{64913867-F910-0BE3-7CCB-8BACA8DFA766}"/>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3" name="Rectangle 2">
            <a:extLst>
              <a:ext uri="{FF2B5EF4-FFF2-40B4-BE49-F238E27FC236}">
                <a16:creationId xmlns:a16="http://schemas.microsoft.com/office/drawing/2014/main" id="{B9876089-C54F-F5D4-7161-1A4EA96DDA44}"/>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F17CAF-711B-AE39-CE4E-11CD2B68E1BC}"/>
              </a:ext>
            </a:extLst>
          </p:cNvPr>
          <p:cNvSpPr txBox="1"/>
          <p:nvPr/>
        </p:nvSpPr>
        <p:spPr>
          <a:xfrm>
            <a:off x="4010022" y="485174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1CEE0CFD-E32C-6333-2574-2A5F8D3404A7}"/>
              </a:ext>
            </a:extLst>
          </p:cNvPr>
          <p:cNvSpPr txBox="1"/>
          <p:nvPr/>
        </p:nvSpPr>
        <p:spPr>
          <a:xfrm>
            <a:off x="562941" y="5097961"/>
            <a:ext cx="8228721" cy="1600438"/>
          </a:xfrm>
          <a:prstGeom prst="rect">
            <a:avLst/>
          </a:prstGeom>
          <a:noFill/>
        </p:spPr>
        <p:txBody>
          <a:bodyPr wrap="square">
            <a:spAutoFit/>
          </a:bodyPr>
          <a:lstStyle/>
          <a:p>
            <a:r>
              <a:rPr lang="en-US" sz="1400" kern="1200" dirty="0">
                <a:solidFill>
                  <a:schemeClr val="tx1"/>
                </a:solidFill>
                <a:latin typeface="+mn-lt"/>
                <a:ea typeface="+mn-ea"/>
                <a:cs typeface="+mn-cs"/>
              </a:rPr>
              <a:t>The moisture damage on this home was a direct consequence of improper detailing of the synthetic stone. There are a couple problems:  If you look at the photograph on the left, you can see that the synthetic stone runs all the way to grade (in fact, on this home it ran below grade). Also note that at the cap stone at the base of the siding, there was no through-wall flashing to divert water out, before it got into the stone wall. If you look at the photograph on the right, you can see that water got in at the top of the stone near the cap stone, ran down the wall, was absorbed by the sheathing, and then rotted out the framing and the sheathing at the base of the wall. This is all the direct result of not having adequate flashing at the base of the wall.</a:t>
            </a:r>
          </a:p>
        </p:txBody>
      </p:sp>
    </p:spTree>
    <p:extLst>
      <p:ext uri="{BB962C8B-B14F-4D97-AF65-F5344CB8AC3E}">
        <p14:creationId xmlns:p14="http://schemas.microsoft.com/office/powerpoint/2010/main" val="109580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Syn Stone SE TG 7-18-23</Template>
  <TotalTime>19</TotalTime>
  <Words>1175</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Mcdermott, Bella K</dc:creator>
  <cp:lastModifiedBy>Mcdermott, Bella K</cp:lastModifiedBy>
  <cp:revision>1</cp:revision>
  <dcterms:created xsi:type="dcterms:W3CDTF">2023-07-24T22:10:27Z</dcterms:created>
  <dcterms:modified xsi:type="dcterms:W3CDTF">2023-07-24T22:29:54Z</dcterms:modified>
</cp:coreProperties>
</file>