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61" r:id="rId3"/>
    <p:sldId id="257" r:id="rId4"/>
    <p:sldId id="260" r:id="rId5"/>
    <p:sldId id="258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83307" autoAdjust="0"/>
  </p:normalViewPr>
  <p:slideViewPr>
    <p:cSldViewPr snapToGrid="0" snapToObjects="1">
      <p:cViewPr varScale="1">
        <p:scale>
          <a:sx n="95" d="100"/>
          <a:sy n="95" d="100"/>
        </p:scale>
        <p:origin x="1926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EA2101-A109-4527-9D63-F578311AB276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A0926C-CB8E-4C89-83A0-8F6E4D1F1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6161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Because vinyl siding has an air space behind it, it acts like a rain screen. As you can see from this photograph, the water tracks down the foundation wall indicate how freely this siding can drain. Vinyl siding comes with pre-punched weep holes to allow for drainage. You do need to use a weather-resistive barrier behind the vinyl siding. Also, you would need to use flashing at the base of the wall if that siding transitions to a trim board or to another type of cladding.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A0926C-CB8E-4C89-83A0-8F6E4D1F10A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6920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 first glance, vinyl siding may not appear to be a very water-tight cladding system. But, if used with a weather-resistive barrier, it can be quite effective. The beauty of vinyl siding is that it hangs loosely on the wall and creates a fairly good air space between the vinyl and the weather-resistive barrier, allowing water to drain freely from the wall system.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A0926C-CB8E-4C89-83A0-8F6E4D1F10A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7213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Weep holes are at every course of siding. As you can see here, water can freely flow out of the weep holes rather than being trapped inside the wall system.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A0926C-CB8E-4C89-83A0-8F6E4D1F10A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8729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Can you spot what's wrong with this picture? The workers are installing vinyl siding but there is no weather-resistive barrier behind it. Building codes now require that there be a weather-resistive barrier behind all exterior claddings.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A0926C-CB8E-4C89-83A0-8F6E4D1F10A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8056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5899B-E4A6-FB4F-9D57-5D3BD2F40A28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57482-B603-854F-BD2F-F6F9CCEB31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683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5899B-E4A6-FB4F-9D57-5D3BD2F40A28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57482-B603-854F-BD2F-F6F9CCEB31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936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5899B-E4A6-FB4F-9D57-5D3BD2F40A28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57482-B603-854F-BD2F-F6F9CCEB31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993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5899B-E4A6-FB4F-9D57-5D3BD2F40A28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57482-B603-854F-BD2F-F6F9CCEB31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111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5899B-E4A6-FB4F-9D57-5D3BD2F40A28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57482-B603-854F-BD2F-F6F9CCEB31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186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5899B-E4A6-FB4F-9D57-5D3BD2F40A28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57482-B603-854F-BD2F-F6F9CCEB31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284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5899B-E4A6-FB4F-9D57-5D3BD2F40A28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57482-B603-854F-BD2F-F6F9CCEB31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392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5899B-E4A6-FB4F-9D57-5D3BD2F40A28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57482-B603-854F-BD2F-F6F9CCEB31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827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5899B-E4A6-FB4F-9D57-5D3BD2F40A28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57482-B603-854F-BD2F-F6F9CCEB31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550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5899B-E4A6-FB4F-9D57-5D3BD2F40A28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57482-B603-854F-BD2F-F6F9CCEB31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865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5899B-E4A6-FB4F-9D57-5D3BD2F40A28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57482-B603-854F-BD2F-F6F9CCEB31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956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C5899B-E4A6-FB4F-9D57-5D3BD2F40A28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57482-B603-854F-BD2F-F6F9CCEB31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507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97213"/>
            <a:ext cx="7772400" cy="1470025"/>
          </a:xfrm>
        </p:spPr>
        <p:txBody>
          <a:bodyPr>
            <a:noAutofit/>
          </a:bodyPr>
          <a:lstStyle/>
          <a:p>
            <a:r>
              <a:rPr lang="en-US" sz="7200" b="1" dirty="0"/>
              <a:t>Water-Managed Vinyl Siding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D71F8E4-70F3-C90C-8ABD-9A87B8E1A776}"/>
              </a:ext>
            </a:extLst>
          </p:cNvPr>
          <p:cNvSpPr txBox="1">
            <a:spLocks/>
          </p:cNvSpPr>
          <p:nvPr/>
        </p:nvSpPr>
        <p:spPr>
          <a:xfrm>
            <a:off x="162633" y="2879016"/>
            <a:ext cx="879157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7200" b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C5C89EB-B308-F1DA-6F23-6CB5F245A64D}"/>
              </a:ext>
            </a:extLst>
          </p:cNvPr>
          <p:cNvSpPr/>
          <p:nvPr/>
        </p:nvSpPr>
        <p:spPr>
          <a:xfrm>
            <a:off x="0" y="1878"/>
            <a:ext cx="9144000" cy="1574736"/>
          </a:xfrm>
          <a:prstGeom prst="rect">
            <a:avLst/>
          </a:prstGeom>
          <a:solidFill>
            <a:srgbClr val="00853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FBF7319-A3E2-4635-2444-FC1A958DA414}"/>
              </a:ext>
            </a:extLst>
          </p:cNvPr>
          <p:cNvSpPr/>
          <p:nvPr/>
        </p:nvSpPr>
        <p:spPr>
          <a:xfrm>
            <a:off x="0" y="6124215"/>
            <a:ext cx="9144000" cy="733786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DF532D0-12EA-7A0E-7724-1CF7BD5D8B6D}"/>
              </a:ext>
            </a:extLst>
          </p:cNvPr>
          <p:cNvSpPr/>
          <p:nvPr/>
        </p:nvSpPr>
        <p:spPr>
          <a:xfrm>
            <a:off x="0" y="5127383"/>
            <a:ext cx="9144000" cy="1150914"/>
          </a:xfrm>
          <a:prstGeom prst="rect">
            <a:avLst/>
          </a:prstGeom>
          <a:solidFill>
            <a:srgbClr val="008000"/>
          </a:solidFill>
          <a:ln>
            <a:solidFill>
              <a:srgbClr val="92D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5809E4-1805-812A-F175-06D9D5D71EE5}"/>
              </a:ext>
            </a:extLst>
          </p:cNvPr>
          <p:cNvSpPr txBox="1"/>
          <p:nvPr/>
        </p:nvSpPr>
        <p:spPr>
          <a:xfrm>
            <a:off x="173391" y="5545224"/>
            <a:ext cx="8120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Steve Easley &amp; Associates, LLC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2F724EC-F732-9956-1E78-1EB1BEDAFF7C}"/>
              </a:ext>
            </a:extLst>
          </p:cNvPr>
          <p:cNvSpPr txBox="1"/>
          <p:nvPr/>
        </p:nvSpPr>
        <p:spPr>
          <a:xfrm>
            <a:off x="162633" y="6483791"/>
            <a:ext cx="46247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www.steveeasley.com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88D8E59-99A6-9F4E-8E8B-5708F2388A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3996" y="229653"/>
            <a:ext cx="3460279" cy="59692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4414717-008C-93D4-FB06-D71141371E7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" r="306" b="18054"/>
          <a:stretch/>
        </p:blipFill>
        <p:spPr>
          <a:xfrm>
            <a:off x="-11613" y="1562069"/>
            <a:ext cx="9155613" cy="11975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1544943-0AF4-CDEC-CA82-558A5F397966}"/>
              </a:ext>
            </a:extLst>
          </p:cNvPr>
          <p:cNvSpPr txBox="1"/>
          <p:nvPr/>
        </p:nvSpPr>
        <p:spPr>
          <a:xfrm>
            <a:off x="186969" y="5856233"/>
            <a:ext cx="3590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June 2023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8A379BC-8547-6C0D-F41A-DB7D4BB89F29}"/>
              </a:ext>
            </a:extLst>
          </p:cNvPr>
          <p:cNvSpPr/>
          <p:nvPr/>
        </p:nvSpPr>
        <p:spPr>
          <a:xfrm>
            <a:off x="6427563" y="5798634"/>
            <a:ext cx="2716437" cy="1059367"/>
          </a:xfrm>
          <a:prstGeom prst="rect">
            <a:avLst/>
          </a:prstGeom>
          <a:solidFill>
            <a:schemeClr val="bg1"/>
          </a:solidFill>
          <a:ln w="28575">
            <a:solidFill>
              <a:srgbClr val="00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Text, logo&#10;&#10;Description automatically generated">
            <a:extLst>
              <a:ext uri="{FF2B5EF4-FFF2-40B4-BE49-F238E27FC236}">
                <a16:creationId xmlns:a16="http://schemas.microsoft.com/office/drawing/2014/main" id="{5314FE44-8604-3FE9-D29D-75A296527C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5403" y="5816580"/>
            <a:ext cx="2643953" cy="102174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48C0A71-9442-04B2-7CEA-72F56DE6D647}"/>
              </a:ext>
            </a:extLst>
          </p:cNvPr>
          <p:cNvSpPr txBox="1"/>
          <p:nvPr/>
        </p:nvSpPr>
        <p:spPr>
          <a:xfrm>
            <a:off x="176211" y="5222550"/>
            <a:ext cx="4916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Prepared for DOE’s Building America Program</a:t>
            </a:r>
          </a:p>
        </p:txBody>
      </p:sp>
    </p:spTree>
    <p:extLst>
      <p:ext uri="{BB962C8B-B14F-4D97-AF65-F5344CB8AC3E}">
        <p14:creationId xmlns:p14="http://schemas.microsoft.com/office/powerpoint/2010/main" val="25136221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7-2704_IMG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58" b="13574"/>
          <a:stretch/>
        </p:blipFill>
        <p:spPr>
          <a:xfrm>
            <a:off x="552704" y="109072"/>
            <a:ext cx="8128000" cy="489917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F3F6B14-BB86-723D-2F85-5CE30DA9630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" t="8129" r="306" b="61911"/>
          <a:stretch/>
        </p:blipFill>
        <p:spPr>
          <a:xfrm>
            <a:off x="-6702" y="-77272"/>
            <a:ext cx="9166492" cy="15278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A04550D-2D99-F1EE-CA16-1D17E2019E01}"/>
              </a:ext>
            </a:extLst>
          </p:cNvPr>
          <p:cNvSpPr/>
          <p:nvPr/>
        </p:nvSpPr>
        <p:spPr>
          <a:xfrm>
            <a:off x="0" y="6812281"/>
            <a:ext cx="9144000" cy="45719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4732966-E278-CD63-5F2B-AD2A9F06AF13}"/>
              </a:ext>
            </a:extLst>
          </p:cNvPr>
          <p:cNvSpPr txBox="1"/>
          <p:nvPr/>
        </p:nvSpPr>
        <p:spPr>
          <a:xfrm>
            <a:off x="4219747" y="5008243"/>
            <a:ext cx="4572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i="1" dirty="0">
                <a:solidFill>
                  <a:srgbClr val="000000"/>
                </a:solidFill>
              </a:rPr>
              <a:t>Photo Courtesy of Steve Easley &amp; Associates, LLC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CE96C72-281F-E544-5E12-921376371990}"/>
              </a:ext>
            </a:extLst>
          </p:cNvPr>
          <p:cNvSpPr txBox="1"/>
          <p:nvPr/>
        </p:nvSpPr>
        <p:spPr>
          <a:xfrm>
            <a:off x="472295" y="5355630"/>
            <a:ext cx="8288818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Because vinyl siding has an air space behind it, it acts like a rain screen. As you can see from this photograph, the water tracks down the foundation wall indicate how freely this siding can drain. Vinyl siding comes with pre-punched weep holes to allow for drainage. You do need to use a weather-resistive barrier behind the vinyl siding. Also, you would need to use flashing at the base of the wall if that siding transitions to a trim board or to another type of cladding.</a:t>
            </a:r>
          </a:p>
        </p:txBody>
      </p:sp>
    </p:spTree>
    <p:extLst>
      <p:ext uri="{BB962C8B-B14F-4D97-AF65-F5344CB8AC3E}">
        <p14:creationId xmlns:p14="http://schemas.microsoft.com/office/powerpoint/2010/main" val="7348959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528" b="-30"/>
          <a:stretch/>
        </p:blipFill>
        <p:spPr>
          <a:xfrm>
            <a:off x="123472" y="123649"/>
            <a:ext cx="4448528" cy="585964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3EC9F11-DF86-EB7E-DBAC-FAEFF6B2C41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" t="8129" r="306" b="61911"/>
          <a:stretch/>
        </p:blipFill>
        <p:spPr>
          <a:xfrm>
            <a:off x="-6702" y="-77272"/>
            <a:ext cx="9166492" cy="15278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38F080E-F380-BE76-514A-0F456B51BA2D}"/>
              </a:ext>
            </a:extLst>
          </p:cNvPr>
          <p:cNvSpPr/>
          <p:nvPr/>
        </p:nvSpPr>
        <p:spPr>
          <a:xfrm>
            <a:off x="0" y="6812281"/>
            <a:ext cx="9144000" cy="45719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1339079-8BCC-75A8-A1DC-38C76842057E}"/>
              </a:ext>
            </a:extLst>
          </p:cNvPr>
          <p:cNvSpPr txBox="1"/>
          <p:nvPr/>
        </p:nvSpPr>
        <p:spPr>
          <a:xfrm>
            <a:off x="93328" y="5977105"/>
            <a:ext cx="4572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i="1" dirty="0">
                <a:solidFill>
                  <a:srgbClr val="000000"/>
                </a:solidFill>
              </a:rPr>
              <a:t>Photo Courtesy of Steve Easley &amp; Associates, LLC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FFF0DF-1E18-BCCF-5F92-C6B5A84C5A44}"/>
              </a:ext>
            </a:extLst>
          </p:cNvPr>
          <p:cNvSpPr txBox="1"/>
          <p:nvPr/>
        </p:nvSpPr>
        <p:spPr>
          <a:xfrm>
            <a:off x="4665328" y="361953"/>
            <a:ext cx="4320792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 first glance, vinyl siding may not appear to be a very water-tight cladding system.</a:t>
            </a:r>
          </a:p>
          <a:p>
            <a:endParaRPr lang="en-US" sz="1400" dirty="0"/>
          </a:p>
          <a:p>
            <a:r>
              <a: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But, if used with a weather-resistive barrier, it can be quite effective. </a:t>
            </a:r>
          </a:p>
          <a:p>
            <a:endParaRPr lang="en-US" sz="1400" dirty="0"/>
          </a:p>
          <a:p>
            <a:r>
              <a: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beauty of vinyl siding is that it hangs loosely on the wall and creates a fairly good air space between the vinyl and the weather-resistive barrier, allowing water to drain freely from the wall system.</a:t>
            </a:r>
          </a:p>
        </p:txBody>
      </p:sp>
    </p:spTree>
    <p:extLst>
      <p:ext uri="{BB962C8B-B14F-4D97-AF65-F5344CB8AC3E}">
        <p14:creationId xmlns:p14="http://schemas.microsoft.com/office/powerpoint/2010/main" val="2495949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11-1120_IMG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27"/>
          <a:stretch/>
        </p:blipFill>
        <p:spPr>
          <a:xfrm>
            <a:off x="797419" y="115708"/>
            <a:ext cx="7665836" cy="498526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331B784-4CB1-0C84-B112-1D9152B69F4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" t="8129" r="306" b="61911"/>
          <a:stretch/>
        </p:blipFill>
        <p:spPr>
          <a:xfrm>
            <a:off x="-6702" y="-77272"/>
            <a:ext cx="9166492" cy="15278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098593F-A7E6-46B7-C8BA-508152A55A73}"/>
              </a:ext>
            </a:extLst>
          </p:cNvPr>
          <p:cNvSpPr/>
          <p:nvPr/>
        </p:nvSpPr>
        <p:spPr>
          <a:xfrm>
            <a:off x="0" y="6812281"/>
            <a:ext cx="9144000" cy="45719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3045CF-773E-0A01-FCA1-6CB37E437755}"/>
              </a:ext>
            </a:extLst>
          </p:cNvPr>
          <p:cNvSpPr txBox="1"/>
          <p:nvPr/>
        </p:nvSpPr>
        <p:spPr>
          <a:xfrm>
            <a:off x="3985593" y="5106450"/>
            <a:ext cx="4572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i="1" dirty="0">
                <a:solidFill>
                  <a:srgbClr val="000000"/>
                </a:solidFill>
              </a:rPr>
              <a:t>Photo Courtesy of Steve Easley &amp; Associates, LLC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8E47074-790D-9A1D-00BD-05C8C3D83269}"/>
              </a:ext>
            </a:extLst>
          </p:cNvPr>
          <p:cNvSpPr txBox="1"/>
          <p:nvPr/>
        </p:nvSpPr>
        <p:spPr>
          <a:xfrm>
            <a:off x="686890" y="5699797"/>
            <a:ext cx="79044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Weep holes are at every course of siding. As you can see here, water can freely flow out of the weep holes rather than being trapped inside the wall system.</a:t>
            </a:r>
          </a:p>
        </p:txBody>
      </p:sp>
    </p:spTree>
    <p:extLst>
      <p:ext uri="{BB962C8B-B14F-4D97-AF65-F5344CB8AC3E}">
        <p14:creationId xmlns:p14="http://schemas.microsoft.com/office/powerpoint/2010/main" val="7348959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1068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93" b="11696"/>
          <a:stretch/>
        </p:blipFill>
        <p:spPr>
          <a:xfrm>
            <a:off x="335280" y="115708"/>
            <a:ext cx="8473440" cy="458732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1E4006E-9DA2-0882-2572-442731D7D0B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" t="8129" r="306" b="61911"/>
          <a:stretch/>
        </p:blipFill>
        <p:spPr>
          <a:xfrm>
            <a:off x="-6702" y="-77272"/>
            <a:ext cx="9166492" cy="15278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5809025-082E-3D48-E5B9-E6BE478E4DD0}"/>
              </a:ext>
            </a:extLst>
          </p:cNvPr>
          <p:cNvSpPr/>
          <p:nvPr/>
        </p:nvSpPr>
        <p:spPr>
          <a:xfrm>
            <a:off x="0" y="6812281"/>
            <a:ext cx="9144000" cy="45719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77E0B3-8190-D5D5-4E91-D0F96453048F}"/>
              </a:ext>
            </a:extLst>
          </p:cNvPr>
          <p:cNvSpPr txBox="1"/>
          <p:nvPr/>
        </p:nvSpPr>
        <p:spPr>
          <a:xfrm>
            <a:off x="4317188" y="4703035"/>
            <a:ext cx="4572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i="1" dirty="0">
                <a:solidFill>
                  <a:srgbClr val="000000"/>
                </a:solidFill>
              </a:rPr>
              <a:t>Photo Courtesy of Steve Easley &amp; Associates, LLC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4811E7-EF7E-7B7A-EA2C-79F6459CDBB7}"/>
              </a:ext>
            </a:extLst>
          </p:cNvPr>
          <p:cNvSpPr txBox="1"/>
          <p:nvPr/>
        </p:nvSpPr>
        <p:spPr>
          <a:xfrm>
            <a:off x="335280" y="5518638"/>
            <a:ext cx="855390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Can you spot what's wrong with this picture? The workers are installing vinyl siding but there is no weather-resistive barrier behind it. Building codes now require that there be a weather-resistive barrier behind all exterior claddings.</a:t>
            </a:r>
          </a:p>
        </p:txBody>
      </p:sp>
    </p:spTree>
    <p:extLst>
      <p:ext uri="{BB962C8B-B14F-4D97-AF65-F5344CB8AC3E}">
        <p14:creationId xmlns:p14="http://schemas.microsoft.com/office/powerpoint/2010/main" val="7348959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Vinyl SE TG 7-18-23</Template>
  <TotalTime>14</TotalTime>
  <Words>535</Words>
  <Application>Microsoft Office PowerPoint</Application>
  <PresentationFormat>On-screen Show (4:3)</PresentationFormat>
  <Paragraphs>25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Water-Managed Vinyl Siding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Water-Managed Vinyl Siding</dc:title>
  <dc:creator>Mcdermott, Bella K</dc:creator>
  <cp:lastModifiedBy>Mcdermott, Bella K</cp:lastModifiedBy>
  <cp:revision>1</cp:revision>
  <dcterms:created xsi:type="dcterms:W3CDTF">2023-07-24T22:37:20Z</dcterms:created>
  <dcterms:modified xsi:type="dcterms:W3CDTF">2023-07-24T22:51:44Z</dcterms:modified>
</cp:coreProperties>
</file>