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7" r:id="rId2"/>
    <p:sldId id="266" r:id="rId3"/>
    <p:sldId id="261" r:id="rId4"/>
    <p:sldId id="268" r:id="rId5"/>
    <p:sldId id="267" r:id="rId6"/>
    <p:sldId id="258" r:id="rId7"/>
    <p:sldId id="259" r:id="rId8"/>
    <p:sldId id="262" r:id="rId9"/>
    <p:sldId id="269" r:id="rId10"/>
    <p:sldId id="270" r:id="rId11"/>
    <p:sldId id="265" r:id="rId1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77732" autoAdjust="0"/>
  </p:normalViewPr>
  <p:slideViewPr>
    <p:cSldViewPr snapToGrid="0" snapToObjects="1">
      <p:cViewPr varScale="1">
        <p:scale>
          <a:sx n="114" d="100"/>
          <a:sy n="114" d="100"/>
        </p:scale>
        <p:origin x="152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1F8E7E4-41F3-409D-A90C-7E21B9989D1A}" type="datetimeFigureOut">
              <a:rPr lang="en-US" smtClean="0"/>
              <a:t>7/24/2023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099016F-C57A-4355-A23B-FD52B438CAE9}" type="slidenum">
              <a:rPr lang="en-US" smtClean="0"/>
              <a:t>‹#›</a:t>
            </a:fld>
            <a:endParaRPr lang="en-US"/>
          </a:p>
        </p:txBody>
      </p:sp>
    </p:spTree>
    <p:extLst>
      <p:ext uri="{BB962C8B-B14F-4D97-AF65-F5344CB8AC3E}">
        <p14:creationId xmlns:p14="http://schemas.microsoft.com/office/powerpoint/2010/main" val="4171399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photos courtesy Steve Easley &amp; Associates</a:t>
            </a:r>
          </a:p>
        </p:txBody>
      </p:sp>
      <p:sp>
        <p:nvSpPr>
          <p:cNvPr id="4" name="Slide Number Placeholder 3"/>
          <p:cNvSpPr>
            <a:spLocks noGrp="1"/>
          </p:cNvSpPr>
          <p:nvPr>
            <p:ph type="sldNum" sz="quarter" idx="10"/>
          </p:nvPr>
        </p:nvSpPr>
        <p:spPr/>
        <p:txBody>
          <a:bodyPr/>
          <a:lstStyle/>
          <a:p>
            <a:fld id="{9099016F-C57A-4355-A23B-FD52B438CAE9}" type="slidenum">
              <a:rPr lang="en-US" smtClean="0"/>
              <a:t>1</a:t>
            </a:fld>
            <a:endParaRPr lang="en-US"/>
          </a:p>
        </p:txBody>
      </p:sp>
    </p:spTree>
    <p:extLst>
      <p:ext uri="{BB962C8B-B14F-4D97-AF65-F5344CB8AC3E}">
        <p14:creationId xmlns:p14="http://schemas.microsoft.com/office/powerpoint/2010/main" val="3159773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floor joist cavities have been properly insulated with closed-cell spray foam.</a:t>
            </a:r>
          </a:p>
        </p:txBody>
      </p:sp>
      <p:sp>
        <p:nvSpPr>
          <p:cNvPr id="4" name="Slide Number Placeholder 3"/>
          <p:cNvSpPr>
            <a:spLocks noGrp="1"/>
          </p:cNvSpPr>
          <p:nvPr>
            <p:ph type="sldNum" sz="quarter" idx="5"/>
          </p:nvPr>
        </p:nvSpPr>
        <p:spPr/>
        <p:txBody>
          <a:bodyPr/>
          <a:lstStyle/>
          <a:p>
            <a:fld id="{9099016F-C57A-4355-A23B-FD52B438CAE9}" type="slidenum">
              <a:rPr lang="en-US" smtClean="0"/>
              <a:t>10</a:t>
            </a:fld>
            <a:endParaRPr lang="en-US"/>
          </a:p>
        </p:txBody>
      </p:sp>
    </p:spTree>
    <p:extLst>
      <p:ext uri="{BB962C8B-B14F-4D97-AF65-F5344CB8AC3E}">
        <p14:creationId xmlns:p14="http://schemas.microsoft.com/office/powerpoint/2010/main" val="1669348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Floor trusses are common framing systems for living spaces over garages. However, they can be problematic because they make it more difficult to insulate. As you can see in this picture, where every truss is, there is a 3 1/2-inch space between the insulation. That can create some issues with the air barrier.</a:t>
            </a:r>
            <a:r>
              <a:rPr lang="en-US" baseline="0" dirty="0"/>
              <a:t> I</a:t>
            </a:r>
            <a:r>
              <a:rPr lang="en-US" dirty="0"/>
              <a:t>n other words, there are places where air can easily infiltrate. It also creates issues with being able to effectively insulate this band joist area. Ideally the exterior wall would have continuous exterior insulation to reduce thermal bridging at the trusses.</a:t>
            </a:r>
          </a:p>
        </p:txBody>
      </p:sp>
      <p:sp>
        <p:nvSpPr>
          <p:cNvPr id="4" name="Slide Number Placeholder 3"/>
          <p:cNvSpPr>
            <a:spLocks noGrp="1"/>
          </p:cNvSpPr>
          <p:nvPr>
            <p:ph type="sldNum" sz="quarter" idx="10"/>
          </p:nvPr>
        </p:nvSpPr>
        <p:spPr/>
        <p:txBody>
          <a:bodyPr/>
          <a:lstStyle/>
          <a:p>
            <a:fld id="{9099016F-C57A-4355-A23B-FD52B438CAE9}" type="slidenum">
              <a:rPr lang="en-US" smtClean="0"/>
              <a:t>11</a:t>
            </a:fld>
            <a:endParaRPr lang="en-US"/>
          </a:p>
        </p:txBody>
      </p:sp>
    </p:spTree>
    <p:extLst>
      <p:ext uri="{BB962C8B-B14F-4D97-AF65-F5344CB8AC3E}">
        <p14:creationId xmlns:p14="http://schemas.microsoft.com/office/powerpoint/2010/main" val="101168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i</a:t>
            </a:r>
            <a:r>
              <a:rPr lang="en-US" dirty="0"/>
              <a:t>s a fairly common design practice to incorporate living areas over garages. However, this can also create some problems in terms of making sure the home is as energy efficient as it could be. If you look at this picture, it looks like this garage ceiling is well insulated. But, unless you know the depth of those floor trusses, you really don’t know. Often what happens is that the insulation is in contact with the drywall on the garage ceiling, but not with the subfloor above. This can lead to some serious short circuits of the insulation. </a:t>
            </a:r>
          </a:p>
        </p:txBody>
      </p:sp>
      <p:sp>
        <p:nvSpPr>
          <p:cNvPr id="4" name="Slide Number Placeholder 3"/>
          <p:cNvSpPr>
            <a:spLocks noGrp="1"/>
          </p:cNvSpPr>
          <p:nvPr>
            <p:ph type="sldNum" sz="quarter" idx="10"/>
          </p:nvPr>
        </p:nvSpPr>
        <p:spPr/>
        <p:txBody>
          <a:bodyPr/>
          <a:lstStyle/>
          <a:p>
            <a:fld id="{9099016F-C57A-4355-A23B-FD52B438CAE9}" type="slidenum">
              <a:rPr lang="en-US" smtClean="0"/>
              <a:t>2</a:t>
            </a:fld>
            <a:endParaRPr lang="en-US"/>
          </a:p>
        </p:txBody>
      </p:sp>
    </p:spTree>
    <p:extLst>
      <p:ext uri="{BB962C8B-B14F-4D97-AF65-F5344CB8AC3E}">
        <p14:creationId xmlns:p14="http://schemas.microsoft.com/office/powerpoint/2010/main" val="3159773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i</a:t>
            </a:r>
            <a:r>
              <a:rPr lang="en-US" dirty="0"/>
              <a:t>s important to recognize that we need to have a good air barrier system where floors over garages intersect with exterior walls. In this photo, we can see that we have a shed roof coming down to the garage area. However, we can also see that under that shed roof there is no air barrier. An air barrier will have to be installed to prevent air from infiltrating the floor system area under the living space over the garage.</a:t>
            </a:r>
          </a:p>
        </p:txBody>
      </p:sp>
      <p:sp>
        <p:nvSpPr>
          <p:cNvPr id="4" name="Slide Number Placeholder 3"/>
          <p:cNvSpPr>
            <a:spLocks noGrp="1"/>
          </p:cNvSpPr>
          <p:nvPr>
            <p:ph type="sldNum" sz="quarter" idx="10"/>
          </p:nvPr>
        </p:nvSpPr>
        <p:spPr/>
        <p:txBody>
          <a:bodyPr/>
          <a:lstStyle/>
          <a:p>
            <a:fld id="{9099016F-C57A-4355-A23B-FD52B438CAE9}" type="slidenum">
              <a:rPr lang="en-US" smtClean="0"/>
              <a:t>3</a:t>
            </a:fld>
            <a:endParaRPr lang="en-US"/>
          </a:p>
        </p:txBody>
      </p:sp>
    </p:spTree>
    <p:extLst>
      <p:ext uri="{BB962C8B-B14F-4D97-AF65-F5344CB8AC3E}">
        <p14:creationId xmlns:p14="http://schemas.microsoft.com/office/powerpoint/2010/main" val="2999906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Code require a continuous air barrier be installed to separate the porch attic from the conditioned living space. </a:t>
            </a:r>
          </a:p>
        </p:txBody>
      </p:sp>
      <p:sp>
        <p:nvSpPr>
          <p:cNvPr id="4" name="Slide Number Placeholder 3"/>
          <p:cNvSpPr>
            <a:spLocks noGrp="1"/>
          </p:cNvSpPr>
          <p:nvPr>
            <p:ph type="sldNum" sz="quarter" idx="5"/>
          </p:nvPr>
        </p:nvSpPr>
        <p:spPr/>
        <p:txBody>
          <a:bodyPr/>
          <a:lstStyle/>
          <a:p>
            <a:fld id="{9099016F-C57A-4355-A23B-FD52B438CAE9}" type="slidenum">
              <a:rPr lang="en-US" smtClean="0"/>
              <a:t>4</a:t>
            </a:fld>
            <a:endParaRPr lang="en-US"/>
          </a:p>
        </p:txBody>
      </p:sp>
    </p:spTree>
    <p:extLst>
      <p:ext uri="{BB962C8B-B14F-4D97-AF65-F5344CB8AC3E}">
        <p14:creationId xmlns:p14="http://schemas.microsoft.com/office/powerpoint/2010/main" val="4262417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the wood sheathing was installed along the knee wall to provide a solid air barrier around the living space above the garage ceiling on the right before the trusses on the left were installed.</a:t>
            </a:r>
          </a:p>
        </p:txBody>
      </p:sp>
      <p:sp>
        <p:nvSpPr>
          <p:cNvPr id="4" name="Slide Number Placeholder 3"/>
          <p:cNvSpPr>
            <a:spLocks noGrp="1"/>
          </p:cNvSpPr>
          <p:nvPr>
            <p:ph type="sldNum" sz="quarter" idx="5"/>
          </p:nvPr>
        </p:nvSpPr>
        <p:spPr/>
        <p:txBody>
          <a:bodyPr/>
          <a:lstStyle/>
          <a:p>
            <a:fld id="{9099016F-C57A-4355-A23B-FD52B438CAE9}" type="slidenum">
              <a:rPr lang="en-US" smtClean="0"/>
              <a:t>5</a:t>
            </a:fld>
            <a:endParaRPr lang="en-US"/>
          </a:p>
        </p:txBody>
      </p:sp>
    </p:spTree>
    <p:extLst>
      <p:ext uri="{BB962C8B-B14F-4D97-AF65-F5344CB8AC3E}">
        <p14:creationId xmlns:p14="http://schemas.microsoft.com/office/powerpoint/2010/main" val="3798276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picture is a good example of a poor insulation job of a ceiling of a garage and the floor of living space over the garage. You can see that there is a large space between the top of the insulation and the bottom of the floor. This is problematic because as air infiltrates in through the framing members, it blows across the top of the insulation, scavenges away heat (which we call wind washing) and basically eliminates the effectiveness of the insulation. That insulation needs to be in contact with the bottom of the subfloor.</a:t>
            </a:r>
          </a:p>
        </p:txBody>
      </p:sp>
      <p:sp>
        <p:nvSpPr>
          <p:cNvPr id="4" name="Slide Number Placeholder 3"/>
          <p:cNvSpPr>
            <a:spLocks noGrp="1"/>
          </p:cNvSpPr>
          <p:nvPr>
            <p:ph type="sldNum" sz="quarter" idx="10"/>
          </p:nvPr>
        </p:nvSpPr>
        <p:spPr/>
        <p:txBody>
          <a:bodyPr/>
          <a:lstStyle/>
          <a:p>
            <a:fld id="{9099016F-C57A-4355-A23B-FD52B438CAE9}" type="slidenum">
              <a:rPr lang="en-US" smtClean="0"/>
              <a:t>6</a:t>
            </a:fld>
            <a:endParaRPr lang="en-US"/>
          </a:p>
        </p:txBody>
      </p:sp>
    </p:spTree>
    <p:extLst>
      <p:ext uri="{BB962C8B-B14F-4D97-AF65-F5344CB8AC3E}">
        <p14:creationId xmlns:p14="http://schemas.microsoft.com/office/powerpoint/2010/main" val="3829761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This insulation appears to be adequately supported, but there are some significant problems with the gaps in the insulation, particularly where the batts meet the band joist and where the batts butt up against each other in the middle of the floor. Lots of heat can escape from those gaps. So, this insulation is not in full alignment with the air barrier, which is the bottom of the subfloor.</a:t>
            </a:r>
          </a:p>
          <a:p>
            <a:endParaRPr lang="en-US" dirty="0"/>
          </a:p>
        </p:txBody>
      </p:sp>
      <p:sp>
        <p:nvSpPr>
          <p:cNvPr id="4" name="Slide Number Placeholder 3"/>
          <p:cNvSpPr>
            <a:spLocks noGrp="1"/>
          </p:cNvSpPr>
          <p:nvPr>
            <p:ph type="sldNum" sz="quarter" idx="10"/>
          </p:nvPr>
        </p:nvSpPr>
        <p:spPr/>
        <p:txBody>
          <a:bodyPr/>
          <a:lstStyle/>
          <a:p>
            <a:fld id="{9099016F-C57A-4355-A23B-FD52B438CAE9}" type="slidenum">
              <a:rPr lang="en-US" smtClean="0"/>
              <a:t>7</a:t>
            </a:fld>
            <a:endParaRPr lang="en-US"/>
          </a:p>
        </p:txBody>
      </p:sp>
    </p:spTree>
    <p:extLst>
      <p:ext uri="{BB962C8B-B14F-4D97-AF65-F5344CB8AC3E}">
        <p14:creationId xmlns:p14="http://schemas.microsoft.com/office/powerpoint/2010/main" val="1749043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look carefully, you can see that there is a small gap</a:t>
            </a:r>
            <a:r>
              <a:rPr lang="en-US" baseline="0" dirty="0"/>
              <a:t> between the bottom of the subfloor and the top of the insulation. I-joists have an irregular shape to them, and where the insulation meets the flange creates a natural gap. This gap allows air to flow across, diminishing the effectiveness of the insulation. Ideally, batts should be notched lengthwise to accommodate the flange. At the very least, the batt should be held up with wire insulation supports so the batt presses against the bottom of the subfloors. Some compression may occur at the corners of the batt, but this is far better than leaving a gap.</a:t>
            </a:r>
            <a:endParaRPr lang="en-US" dirty="0"/>
          </a:p>
        </p:txBody>
      </p:sp>
      <p:sp>
        <p:nvSpPr>
          <p:cNvPr id="4" name="Slide Number Placeholder 3"/>
          <p:cNvSpPr>
            <a:spLocks noGrp="1"/>
          </p:cNvSpPr>
          <p:nvPr>
            <p:ph type="sldNum" sz="quarter" idx="10"/>
          </p:nvPr>
        </p:nvSpPr>
        <p:spPr/>
        <p:txBody>
          <a:bodyPr/>
          <a:lstStyle/>
          <a:p>
            <a:fld id="{9099016F-C57A-4355-A23B-FD52B438CAE9}" type="slidenum">
              <a:rPr lang="en-US" smtClean="0"/>
              <a:t>8</a:t>
            </a:fld>
            <a:endParaRPr lang="en-US"/>
          </a:p>
        </p:txBody>
      </p:sp>
    </p:spTree>
    <p:extLst>
      <p:ext uri="{BB962C8B-B14F-4D97-AF65-F5344CB8AC3E}">
        <p14:creationId xmlns:p14="http://schemas.microsoft.com/office/powerpoint/2010/main" val="200902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IR photo shows the air leakage above the insulation due to the gap above the insulation in the floor joist cavity.</a:t>
            </a:r>
          </a:p>
        </p:txBody>
      </p:sp>
      <p:sp>
        <p:nvSpPr>
          <p:cNvPr id="4" name="Slide Number Placeholder 3"/>
          <p:cNvSpPr>
            <a:spLocks noGrp="1"/>
          </p:cNvSpPr>
          <p:nvPr>
            <p:ph type="sldNum" sz="quarter" idx="5"/>
          </p:nvPr>
        </p:nvSpPr>
        <p:spPr/>
        <p:txBody>
          <a:bodyPr/>
          <a:lstStyle/>
          <a:p>
            <a:fld id="{9099016F-C57A-4355-A23B-FD52B438CAE9}" type="slidenum">
              <a:rPr lang="en-US" smtClean="0"/>
              <a:t>9</a:t>
            </a:fld>
            <a:endParaRPr lang="en-US"/>
          </a:p>
        </p:txBody>
      </p:sp>
    </p:spTree>
    <p:extLst>
      <p:ext uri="{BB962C8B-B14F-4D97-AF65-F5344CB8AC3E}">
        <p14:creationId xmlns:p14="http://schemas.microsoft.com/office/powerpoint/2010/main" val="1342256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D538BE-CAA7-B042-9A34-D8D6C3B8DE23}"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F388D7-AB3E-C248-BFA5-7C833FAE36A5}" type="slidenum">
              <a:rPr lang="en-US" smtClean="0"/>
              <a:t>‹#›</a:t>
            </a:fld>
            <a:endParaRPr lang="en-US"/>
          </a:p>
        </p:txBody>
      </p:sp>
    </p:spTree>
    <p:extLst>
      <p:ext uri="{BB962C8B-B14F-4D97-AF65-F5344CB8AC3E}">
        <p14:creationId xmlns:p14="http://schemas.microsoft.com/office/powerpoint/2010/main" val="66739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D538BE-CAA7-B042-9A34-D8D6C3B8DE23}"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F388D7-AB3E-C248-BFA5-7C833FAE36A5}" type="slidenum">
              <a:rPr lang="en-US" smtClean="0"/>
              <a:t>‹#›</a:t>
            </a:fld>
            <a:endParaRPr lang="en-US"/>
          </a:p>
        </p:txBody>
      </p:sp>
    </p:spTree>
    <p:extLst>
      <p:ext uri="{BB962C8B-B14F-4D97-AF65-F5344CB8AC3E}">
        <p14:creationId xmlns:p14="http://schemas.microsoft.com/office/powerpoint/2010/main" val="2469464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D538BE-CAA7-B042-9A34-D8D6C3B8DE23}"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F388D7-AB3E-C248-BFA5-7C833FAE36A5}" type="slidenum">
              <a:rPr lang="en-US" smtClean="0"/>
              <a:t>‹#›</a:t>
            </a:fld>
            <a:endParaRPr lang="en-US"/>
          </a:p>
        </p:txBody>
      </p:sp>
    </p:spTree>
    <p:extLst>
      <p:ext uri="{BB962C8B-B14F-4D97-AF65-F5344CB8AC3E}">
        <p14:creationId xmlns:p14="http://schemas.microsoft.com/office/powerpoint/2010/main" val="4059081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D538BE-CAA7-B042-9A34-D8D6C3B8DE23}"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F388D7-AB3E-C248-BFA5-7C833FAE36A5}" type="slidenum">
              <a:rPr lang="en-US" smtClean="0"/>
              <a:t>‹#›</a:t>
            </a:fld>
            <a:endParaRPr lang="en-US"/>
          </a:p>
        </p:txBody>
      </p:sp>
    </p:spTree>
    <p:extLst>
      <p:ext uri="{BB962C8B-B14F-4D97-AF65-F5344CB8AC3E}">
        <p14:creationId xmlns:p14="http://schemas.microsoft.com/office/powerpoint/2010/main" val="560321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D538BE-CAA7-B042-9A34-D8D6C3B8DE23}"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F388D7-AB3E-C248-BFA5-7C833FAE36A5}" type="slidenum">
              <a:rPr lang="en-US" smtClean="0"/>
              <a:t>‹#›</a:t>
            </a:fld>
            <a:endParaRPr lang="en-US"/>
          </a:p>
        </p:txBody>
      </p:sp>
    </p:spTree>
    <p:extLst>
      <p:ext uri="{BB962C8B-B14F-4D97-AF65-F5344CB8AC3E}">
        <p14:creationId xmlns:p14="http://schemas.microsoft.com/office/powerpoint/2010/main" val="943483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D538BE-CAA7-B042-9A34-D8D6C3B8DE23}"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F388D7-AB3E-C248-BFA5-7C833FAE36A5}" type="slidenum">
              <a:rPr lang="en-US" smtClean="0"/>
              <a:t>‹#›</a:t>
            </a:fld>
            <a:endParaRPr lang="en-US"/>
          </a:p>
        </p:txBody>
      </p:sp>
    </p:spTree>
    <p:extLst>
      <p:ext uri="{BB962C8B-B14F-4D97-AF65-F5344CB8AC3E}">
        <p14:creationId xmlns:p14="http://schemas.microsoft.com/office/powerpoint/2010/main" val="3780975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D538BE-CAA7-B042-9A34-D8D6C3B8DE23}" type="datetimeFigureOut">
              <a:rPr lang="en-US" smtClean="0"/>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F388D7-AB3E-C248-BFA5-7C833FAE36A5}" type="slidenum">
              <a:rPr lang="en-US" smtClean="0"/>
              <a:t>‹#›</a:t>
            </a:fld>
            <a:endParaRPr lang="en-US"/>
          </a:p>
        </p:txBody>
      </p:sp>
    </p:spTree>
    <p:extLst>
      <p:ext uri="{BB962C8B-B14F-4D97-AF65-F5344CB8AC3E}">
        <p14:creationId xmlns:p14="http://schemas.microsoft.com/office/powerpoint/2010/main" val="1509120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D538BE-CAA7-B042-9A34-D8D6C3B8DE23}" type="datetimeFigureOut">
              <a:rPr lang="en-US" smtClean="0"/>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F388D7-AB3E-C248-BFA5-7C833FAE36A5}" type="slidenum">
              <a:rPr lang="en-US" smtClean="0"/>
              <a:t>‹#›</a:t>
            </a:fld>
            <a:endParaRPr lang="en-US"/>
          </a:p>
        </p:txBody>
      </p:sp>
    </p:spTree>
    <p:extLst>
      <p:ext uri="{BB962C8B-B14F-4D97-AF65-F5344CB8AC3E}">
        <p14:creationId xmlns:p14="http://schemas.microsoft.com/office/powerpoint/2010/main" val="364659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538BE-CAA7-B042-9A34-D8D6C3B8DE23}" type="datetimeFigureOut">
              <a:rPr lang="en-US" smtClean="0"/>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F388D7-AB3E-C248-BFA5-7C833FAE36A5}" type="slidenum">
              <a:rPr lang="en-US" smtClean="0"/>
              <a:t>‹#›</a:t>
            </a:fld>
            <a:endParaRPr lang="en-US"/>
          </a:p>
        </p:txBody>
      </p:sp>
    </p:spTree>
    <p:extLst>
      <p:ext uri="{BB962C8B-B14F-4D97-AF65-F5344CB8AC3E}">
        <p14:creationId xmlns:p14="http://schemas.microsoft.com/office/powerpoint/2010/main" val="289008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D538BE-CAA7-B042-9A34-D8D6C3B8DE23}"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F388D7-AB3E-C248-BFA5-7C833FAE36A5}" type="slidenum">
              <a:rPr lang="en-US" smtClean="0"/>
              <a:t>‹#›</a:t>
            </a:fld>
            <a:endParaRPr lang="en-US"/>
          </a:p>
        </p:txBody>
      </p:sp>
    </p:spTree>
    <p:extLst>
      <p:ext uri="{BB962C8B-B14F-4D97-AF65-F5344CB8AC3E}">
        <p14:creationId xmlns:p14="http://schemas.microsoft.com/office/powerpoint/2010/main" val="2800958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D538BE-CAA7-B042-9A34-D8D6C3B8DE23}"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F388D7-AB3E-C248-BFA5-7C833FAE36A5}" type="slidenum">
              <a:rPr lang="en-US" smtClean="0"/>
              <a:t>‹#›</a:t>
            </a:fld>
            <a:endParaRPr lang="en-US"/>
          </a:p>
        </p:txBody>
      </p:sp>
    </p:spTree>
    <p:extLst>
      <p:ext uri="{BB962C8B-B14F-4D97-AF65-F5344CB8AC3E}">
        <p14:creationId xmlns:p14="http://schemas.microsoft.com/office/powerpoint/2010/main" val="109431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538BE-CAA7-B042-9A34-D8D6C3B8DE23}" type="datetimeFigureOut">
              <a:rPr lang="en-US" smtClean="0"/>
              <a:t>7/24/2023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388D7-AB3E-C248-BFA5-7C833FAE36A5}" type="slidenum">
              <a:rPr lang="en-US" smtClean="0"/>
              <a:t>‹#›</a:t>
            </a:fld>
            <a:endParaRPr lang="en-US"/>
          </a:p>
        </p:txBody>
      </p:sp>
    </p:spTree>
    <p:extLst>
      <p:ext uri="{BB962C8B-B14F-4D97-AF65-F5344CB8AC3E}">
        <p14:creationId xmlns:p14="http://schemas.microsoft.com/office/powerpoint/2010/main" val="2023007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65655" y="2571461"/>
            <a:ext cx="8601075"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000" b="1" dirty="0"/>
              <a:t>Insulating and Air Sealing </a:t>
            </a:r>
          </a:p>
          <a:p>
            <a:r>
              <a:rPr lang="en-US" sz="6000" b="1" dirty="0"/>
              <a:t>Floors above Garages</a:t>
            </a:r>
          </a:p>
        </p:txBody>
      </p:sp>
      <p:sp>
        <p:nvSpPr>
          <p:cNvPr id="3" name="Rectangle 2">
            <a:extLst>
              <a:ext uri="{FF2B5EF4-FFF2-40B4-BE49-F238E27FC236}">
                <a16:creationId xmlns:a16="http://schemas.microsoft.com/office/drawing/2014/main" id="{F415C054-6905-4B38-9F8D-73B14EC5CEC0}"/>
              </a:ext>
            </a:extLst>
          </p:cNvPr>
          <p:cNvSpPr/>
          <p:nvPr/>
        </p:nvSpPr>
        <p:spPr>
          <a:xfrm>
            <a:off x="0" y="1878"/>
            <a:ext cx="9144000" cy="1574736"/>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8F20A76-F5D6-511C-8B2D-F58E8CF2C8BA}"/>
              </a:ext>
            </a:extLst>
          </p:cNvPr>
          <p:cNvSpPr/>
          <p:nvPr/>
        </p:nvSpPr>
        <p:spPr>
          <a:xfrm>
            <a:off x="0" y="6124215"/>
            <a:ext cx="9144000" cy="73378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6C947D-E75B-0988-C14F-2F16ABD4434F}"/>
              </a:ext>
            </a:extLst>
          </p:cNvPr>
          <p:cNvSpPr/>
          <p:nvPr/>
        </p:nvSpPr>
        <p:spPr>
          <a:xfrm>
            <a:off x="0" y="5127383"/>
            <a:ext cx="9144000" cy="1150914"/>
          </a:xfrm>
          <a:prstGeom prst="rect">
            <a:avLst/>
          </a:prstGeom>
          <a:solidFill>
            <a:srgbClr val="008000"/>
          </a:solidFill>
          <a:ln>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5176C8E-83E1-F53F-7377-BB9ADF8EE223}"/>
              </a:ext>
            </a:extLst>
          </p:cNvPr>
          <p:cNvSpPr txBox="1"/>
          <p:nvPr/>
        </p:nvSpPr>
        <p:spPr>
          <a:xfrm>
            <a:off x="173391" y="5545224"/>
            <a:ext cx="8120429" cy="369332"/>
          </a:xfrm>
          <a:prstGeom prst="rect">
            <a:avLst/>
          </a:prstGeom>
          <a:noFill/>
        </p:spPr>
        <p:txBody>
          <a:bodyPr wrap="square" rtlCol="0">
            <a:spAutoFit/>
          </a:bodyPr>
          <a:lstStyle/>
          <a:p>
            <a:r>
              <a:rPr lang="en-US" dirty="0">
                <a:solidFill>
                  <a:schemeClr val="bg1"/>
                </a:solidFill>
              </a:rPr>
              <a:t>Steve Easley &amp; Associates, LLC</a:t>
            </a:r>
          </a:p>
        </p:txBody>
      </p:sp>
      <p:sp>
        <p:nvSpPr>
          <p:cNvPr id="8" name="TextBox 7">
            <a:extLst>
              <a:ext uri="{FF2B5EF4-FFF2-40B4-BE49-F238E27FC236}">
                <a16:creationId xmlns:a16="http://schemas.microsoft.com/office/drawing/2014/main" id="{C097FBAD-935A-8AA5-6A7F-1C264DC29F9A}"/>
              </a:ext>
            </a:extLst>
          </p:cNvPr>
          <p:cNvSpPr txBox="1"/>
          <p:nvPr/>
        </p:nvSpPr>
        <p:spPr>
          <a:xfrm>
            <a:off x="162633" y="6483791"/>
            <a:ext cx="4624752" cy="369332"/>
          </a:xfrm>
          <a:prstGeom prst="rect">
            <a:avLst/>
          </a:prstGeom>
          <a:noFill/>
        </p:spPr>
        <p:txBody>
          <a:bodyPr wrap="square">
            <a:spAutoFit/>
          </a:bodyPr>
          <a:lstStyle/>
          <a:p>
            <a:r>
              <a:rPr lang="en-US" dirty="0">
                <a:solidFill>
                  <a:schemeClr val="bg1"/>
                </a:solidFill>
              </a:rPr>
              <a:t>www.steveeasley.com</a:t>
            </a:r>
          </a:p>
        </p:txBody>
      </p:sp>
      <p:pic>
        <p:nvPicPr>
          <p:cNvPr id="9" name="Picture 8">
            <a:extLst>
              <a:ext uri="{FF2B5EF4-FFF2-40B4-BE49-F238E27FC236}">
                <a16:creationId xmlns:a16="http://schemas.microsoft.com/office/drawing/2014/main" id="{E040AED3-D8BF-5C57-7317-DE5C7109F473}"/>
              </a:ext>
            </a:extLst>
          </p:cNvPr>
          <p:cNvPicPr>
            <a:picLocks noChangeAspect="1"/>
          </p:cNvPicPr>
          <p:nvPr/>
        </p:nvPicPr>
        <p:blipFill>
          <a:blip r:embed="rId3"/>
          <a:stretch>
            <a:fillRect/>
          </a:stretch>
        </p:blipFill>
        <p:spPr>
          <a:xfrm>
            <a:off x="5473996" y="229653"/>
            <a:ext cx="3460279" cy="596921"/>
          </a:xfrm>
          <a:prstGeom prst="rect">
            <a:avLst/>
          </a:prstGeom>
        </p:spPr>
      </p:pic>
      <p:pic>
        <p:nvPicPr>
          <p:cNvPr id="10" name="Picture 9">
            <a:extLst>
              <a:ext uri="{FF2B5EF4-FFF2-40B4-BE49-F238E27FC236}">
                <a16:creationId xmlns:a16="http://schemas.microsoft.com/office/drawing/2014/main" id="{F964B4E3-E6E8-DFCD-88C5-39253ED446D6}"/>
              </a:ext>
            </a:extLst>
          </p:cNvPr>
          <p:cNvPicPr>
            <a:picLocks noChangeAspect="1"/>
          </p:cNvPicPr>
          <p:nvPr/>
        </p:nvPicPr>
        <p:blipFill rotWithShape="1">
          <a:blip r:embed="rId4"/>
          <a:srcRect l="1" r="306" b="18054"/>
          <a:stretch/>
        </p:blipFill>
        <p:spPr>
          <a:xfrm>
            <a:off x="-11613" y="1562069"/>
            <a:ext cx="9155613" cy="119753"/>
          </a:xfrm>
          <a:prstGeom prst="rect">
            <a:avLst/>
          </a:prstGeom>
        </p:spPr>
      </p:pic>
      <p:sp>
        <p:nvSpPr>
          <p:cNvPr id="11" name="TextBox 10">
            <a:extLst>
              <a:ext uri="{FF2B5EF4-FFF2-40B4-BE49-F238E27FC236}">
                <a16:creationId xmlns:a16="http://schemas.microsoft.com/office/drawing/2014/main" id="{EC3DE32C-867E-97DF-7B47-8335D540BB53}"/>
              </a:ext>
            </a:extLst>
          </p:cNvPr>
          <p:cNvSpPr txBox="1"/>
          <p:nvPr/>
        </p:nvSpPr>
        <p:spPr>
          <a:xfrm>
            <a:off x="186969" y="5856233"/>
            <a:ext cx="3590925" cy="369332"/>
          </a:xfrm>
          <a:prstGeom prst="rect">
            <a:avLst/>
          </a:prstGeom>
          <a:noFill/>
        </p:spPr>
        <p:txBody>
          <a:bodyPr wrap="square" rtlCol="0">
            <a:spAutoFit/>
          </a:bodyPr>
          <a:lstStyle/>
          <a:p>
            <a:r>
              <a:rPr lang="en-US" dirty="0">
                <a:solidFill>
                  <a:schemeClr val="bg1"/>
                </a:solidFill>
              </a:rPr>
              <a:t>June 2023</a:t>
            </a:r>
          </a:p>
        </p:txBody>
      </p:sp>
      <p:sp>
        <p:nvSpPr>
          <p:cNvPr id="12" name="Rectangle 11">
            <a:extLst>
              <a:ext uri="{FF2B5EF4-FFF2-40B4-BE49-F238E27FC236}">
                <a16:creationId xmlns:a16="http://schemas.microsoft.com/office/drawing/2014/main" id="{5EAF8BE2-622E-6AAE-02C9-5F5033BC9AF8}"/>
              </a:ext>
            </a:extLst>
          </p:cNvPr>
          <p:cNvSpPr/>
          <p:nvPr/>
        </p:nvSpPr>
        <p:spPr>
          <a:xfrm>
            <a:off x="6427563" y="5798634"/>
            <a:ext cx="2716437" cy="1059367"/>
          </a:xfrm>
          <a:prstGeom prst="rect">
            <a:avLst/>
          </a:prstGeom>
          <a:solidFill>
            <a:schemeClr val="bg1"/>
          </a:solidFill>
          <a:ln w="28575">
            <a:solidFill>
              <a:srgbClr val="00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368DE7B8-9E18-A3D7-AF41-A667E2635957}"/>
              </a:ext>
            </a:extLst>
          </p:cNvPr>
          <p:cNvPicPr>
            <a:picLocks noChangeAspect="1"/>
          </p:cNvPicPr>
          <p:nvPr/>
        </p:nvPicPr>
        <p:blipFill>
          <a:blip r:embed="rId5"/>
          <a:stretch>
            <a:fillRect/>
          </a:stretch>
        </p:blipFill>
        <p:spPr>
          <a:xfrm>
            <a:off x="6445403" y="5816580"/>
            <a:ext cx="2643953" cy="1021741"/>
          </a:xfrm>
          <a:prstGeom prst="rect">
            <a:avLst/>
          </a:prstGeom>
        </p:spPr>
      </p:pic>
      <p:sp>
        <p:nvSpPr>
          <p:cNvPr id="14" name="TextBox 13">
            <a:extLst>
              <a:ext uri="{FF2B5EF4-FFF2-40B4-BE49-F238E27FC236}">
                <a16:creationId xmlns:a16="http://schemas.microsoft.com/office/drawing/2014/main" id="{49D892FB-0138-9993-210F-560A3C88345F}"/>
              </a:ext>
            </a:extLst>
          </p:cNvPr>
          <p:cNvSpPr txBox="1"/>
          <p:nvPr/>
        </p:nvSpPr>
        <p:spPr>
          <a:xfrm>
            <a:off x="176211" y="5222550"/>
            <a:ext cx="4916246" cy="369332"/>
          </a:xfrm>
          <a:prstGeom prst="rect">
            <a:avLst/>
          </a:prstGeom>
          <a:noFill/>
        </p:spPr>
        <p:txBody>
          <a:bodyPr wrap="square" rtlCol="0">
            <a:spAutoFit/>
          </a:bodyPr>
          <a:lstStyle/>
          <a:p>
            <a:r>
              <a:rPr lang="en-US" dirty="0">
                <a:solidFill>
                  <a:schemeClr val="bg1"/>
                </a:solidFill>
              </a:rPr>
              <a:t>Prepared for DOE’s Building America Program</a:t>
            </a:r>
          </a:p>
        </p:txBody>
      </p:sp>
    </p:spTree>
    <p:extLst>
      <p:ext uri="{BB962C8B-B14F-4D97-AF65-F5344CB8AC3E}">
        <p14:creationId xmlns:p14="http://schemas.microsoft.com/office/powerpoint/2010/main" val="3492881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wooden, wood&#10;&#10;Description automatically generated">
            <a:extLst>
              <a:ext uri="{FF2B5EF4-FFF2-40B4-BE49-F238E27FC236}">
                <a16:creationId xmlns:a16="http://schemas.microsoft.com/office/drawing/2014/main" id="{514B83BF-D5CF-2B33-73E6-54D0EB14D70F}"/>
              </a:ext>
            </a:extLst>
          </p:cNvPr>
          <p:cNvPicPr>
            <a:picLocks noChangeAspect="1"/>
          </p:cNvPicPr>
          <p:nvPr/>
        </p:nvPicPr>
        <p:blipFill rotWithShape="1">
          <a:blip r:embed="rId3"/>
          <a:srcRect t="14197"/>
          <a:stretch/>
        </p:blipFill>
        <p:spPr>
          <a:xfrm>
            <a:off x="456483" y="119060"/>
            <a:ext cx="8273858" cy="5408899"/>
          </a:xfrm>
          <a:prstGeom prst="rect">
            <a:avLst/>
          </a:prstGeom>
        </p:spPr>
      </p:pic>
      <p:pic>
        <p:nvPicPr>
          <p:cNvPr id="2" name="Picture 1">
            <a:extLst>
              <a:ext uri="{FF2B5EF4-FFF2-40B4-BE49-F238E27FC236}">
                <a16:creationId xmlns:a16="http://schemas.microsoft.com/office/drawing/2014/main" id="{15AF406A-EB8E-92E8-3298-6AC438BEBE7C}"/>
              </a:ext>
            </a:extLst>
          </p:cNvPr>
          <p:cNvPicPr>
            <a:picLocks noChangeAspect="1"/>
          </p:cNvPicPr>
          <p:nvPr/>
        </p:nvPicPr>
        <p:blipFill rotWithShape="1">
          <a:blip r:embed="rId4"/>
          <a:srcRect l="1" t="8129" r="306" b="61911"/>
          <a:stretch/>
        </p:blipFill>
        <p:spPr>
          <a:xfrm>
            <a:off x="-19228" y="-77272"/>
            <a:ext cx="9166492" cy="152788"/>
          </a:xfrm>
          <a:prstGeom prst="rect">
            <a:avLst/>
          </a:prstGeom>
        </p:spPr>
      </p:pic>
      <p:sp>
        <p:nvSpPr>
          <p:cNvPr id="3" name="Rectangle 2">
            <a:extLst>
              <a:ext uri="{FF2B5EF4-FFF2-40B4-BE49-F238E27FC236}">
                <a16:creationId xmlns:a16="http://schemas.microsoft.com/office/drawing/2014/main" id="{3C68BA05-97E9-E002-3357-0314997E8881}"/>
              </a:ext>
            </a:extLst>
          </p:cNvPr>
          <p:cNvSpPr/>
          <p:nvPr/>
        </p:nvSpPr>
        <p:spPr>
          <a:xfrm>
            <a:off x="0" y="6812281"/>
            <a:ext cx="9144000" cy="4571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26E250-517D-0B14-9B35-54E9464387BA}"/>
              </a:ext>
            </a:extLst>
          </p:cNvPr>
          <p:cNvSpPr txBox="1"/>
          <p:nvPr/>
        </p:nvSpPr>
        <p:spPr>
          <a:xfrm>
            <a:off x="4255600" y="5560835"/>
            <a:ext cx="4572000" cy="246221"/>
          </a:xfrm>
          <a:prstGeom prst="rect">
            <a:avLst/>
          </a:prstGeom>
          <a:noFill/>
        </p:spPr>
        <p:txBody>
          <a:bodyPr wrap="square" rtlCol="0">
            <a:spAutoFit/>
          </a:bodyPr>
          <a:lstStyle/>
          <a:p>
            <a:pPr algn="r"/>
            <a:r>
              <a:rPr lang="en-US" sz="1000" i="1" dirty="0">
                <a:solidFill>
                  <a:srgbClr val="000000"/>
                </a:solidFill>
              </a:rPr>
              <a:t>Photo Courtesy of Steve Easley &amp; Associates, LLC</a:t>
            </a:r>
          </a:p>
        </p:txBody>
      </p:sp>
      <p:sp>
        <p:nvSpPr>
          <p:cNvPr id="7" name="TextBox 6">
            <a:extLst>
              <a:ext uri="{FF2B5EF4-FFF2-40B4-BE49-F238E27FC236}">
                <a16:creationId xmlns:a16="http://schemas.microsoft.com/office/drawing/2014/main" id="{38832B2A-496A-D1F3-75FA-BF160004BC6F}"/>
              </a:ext>
            </a:extLst>
          </p:cNvPr>
          <p:cNvSpPr txBox="1"/>
          <p:nvPr/>
        </p:nvSpPr>
        <p:spPr>
          <a:xfrm>
            <a:off x="456483" y="6016231"/>
            <a:ext cx="6723935" cy="307777"/>
          </a:xfrm>
          <a:prstGeom prst="rect">
            <a:avLst/>
          </a:prstGeom>
          <a:noFill/>
        </p:spPr>
        <p:txBody>
          <a:bodyPr wrap="square">
            <a:spAutoFit/>
          </a:bodyPr>
          <a:lstStyle/>
          <a:p>
            <a:r>
              <a:rPr lang="en-US" sz="1400" dirty="0"/>
              <a:t>These floor joist cavities have been properly insulated with closed-cell spray foam.</a:t>
            </a:r>
          </a:p>
        </p:txBody>
      </p:sp>
    </p:spTree>
    <p:extLst>
      <p:ext uri="{BB962C8B-B14F-4D97-AF65-F5344CB8AC3E}">
        <p14:creationId xmlns:p14="http://schemas.microsoft.com/office/powerpoint/2010/main" val="2736664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9145"/>
          <a:stretch/>
        </p:blipFill>
        <p:spPr>
          <a:xfrm>
            <a:off x="751828" y="117111"/>
            <a:ext cx="7753212" cy="4827751"/>
          </a:xfrm>
          <a:prstGeom prst="rect">
            <a:avLst/>
          </a:prstGeom>
        </p:spPr>
      </p:pic>
      <p:pic>
        <p:nvPicPr>
          <p:cNvPr id="2" name="Picture 1">
            <a:extLst>
              <a:ext uri="{FF2B5EF4-FFF2-40B4-BE49-F238E27FC236}">
                <a16:creationId xmlns:a16="http://schemas.microsoft.com/office/drawing/2014/main" id="{F394AA99-FA55-5B77-2153-5758E654FD6A}"/>
              </a:ext>
            </a:extLst>
          </p:cNvPr>
          <p:cNvPicPr>
            <a:picLocks noChangeAspect="1"/>
          </p:cNvPicPr>
          <p:nvPr/>
        </p:nvPicPr>
        <p:blipFill rotWithShape="1">
          <a:blip r:embed="rId4"/>
          <a:srcRect l="1" t="8129" r="306" b="61911"/>
          <a:stretch/>
        </p:blipFill>
        <p:spPr>
          <a:xfrm>
            <a:off x="-19228" y="-77272"/>
            <a:ext cx="9166492" cy="152788"/>
          </a:xfrm>
          <a:prstGeom prst="rect">
            <a:avLst/>
          </a:prstGeom>
        </p:spPr>
      </p:pic>
      <p:sp>
        <p:nvSpPr>
          <p:cNvPr id="4" name="Rectangle 3">
            <a:extLst>
              <a:ext uri="{FF2B5EF4-FFF2-40B4-BE49-F238E27FC236}">
                <a16:creationId xmlns:a16="http://schemas.microsoft.com/office/drawing/2014/main" id="{0B7803A8-8F3A-246F-9A81-A8B7FA3691E4}"/>
              </a:ext>
            </a:extLst>
          </p:cNvPr>
          <p:cNvSpPr/>
          <p:nvPr/>
        </p:nvSpPr>
        <p:spPr>
          <a:xfrm>
            <a:off x="0" y="6812281"/>
            <a:ext cx="9144000" cy="4571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E72C4B2-18E2-A0F6-4517-E547C918DD3C}"/>
              </a:ext>
            </a:extLst>
          </p:cNvPr>
          <p:cNvSpPr txBox="1"/>
          <p:nvPr/>
        </p:nvSpPr>
        <p:spPr>
          <a:xfrm>
            <a:off x="3972571" y="4924711"/>
            <a:ext cx="4572000" cy="246221"/>
          </a:xfrm>
          <a:prstGeom prst="rect">
            <a:avLst/>
          </a:prstGeom>
          <a:noFill/>
        </p:spPr>
        <p:txBody>
          <a:bodyPr wrap="square" rtlCol="0">
            <a:spAutoFit/>
          </a:bodyPr>
          <a:lstStyle/>
          <a:p>
            <a:pPr algn="r"/>
            <a:r>
              <a:rPr lang="en-US" sz="1000" i="1" dirty="0">
                <a:solidFill>
                  <a:srgbClr val="000000"/>
                </a:solidFill>
              </a:rPr>
              <a:t>Photo Courtesy of Steve Easley &amp; Associates, LLC</a:t>
            </a:r>
          </a:p>
        </p:txBody>
      </p:sp>
      <p:sp>
        <p:nvSpPr>
          <p:cNvPr id="7" name="TextBox 6">
            <a:extLst>
              <a:ext uri="{FF2B5EF4-FFF2-40B4-BE49-F238E27FC236}">
                <a16:creationId xmlns:a16="http://schemas.microsoft.com/office/drawing/2014/main" id="{A2DCD1E8-3FA1-2512-9C19-20D05203F99B}"/>
              </a:ext>
            </a:extLst>
          </p:cNvPr>
          <p:cNvSpPr txBox="1"/>
          <p:nvPr/>
        </p:nvSpPr>
        <p:spPr>
          <a:xfrm>
            <a:off x="708284" y="5214556"/>
            <a:ext cx="7792743" cy="1384995"/>
          </a:xfrm>
          <a:prstGeom prst="rect">
            <a:avLst/>
          </a:prstGeom>
          <a:noFill/>
        </p:spPr>
        <p:txBody>
          <a:bodyPr wrap="square">
            <a:spAutoFit/>
          </a:bodyPr>
          <a:lstStyle/>
          <a:p>
            <a:r>
              <a:rPr lang="en-US" sz="1400" dirty="0"/>
              <a:t>Floor trusses are common framing systems for living spaces over garages. However, they can be problematic because they make it more difficult to insulate. As you can see in this picture, where every truss is, there is a 3 1/2-inch space between the insulation. That can create some issues with the air barrier.</a:t>
            </a:r>
            <a:r>
              <a:rPr lang="en-US" sz="1400" baseline="0" dirty="0"/>
              <a:t> I</a:t>
            </a:r>
            <a:r>
              <a:rPr lang="en-US" sz="1400" dirty="0"/>
              <a:t>n other words, there are places where air can easily infiltrate. It also creates issues with being able to effectively insulate this band joist area. Ideally the exterior wall would have continuous exterior insulation to reduce thermal bridging at the trusses.</a:t>
            </a:r>
          </a:p>
        </p:txBody>
      </p:sp>
    </p:spTree>
    <p:extLst>
      <p:ext uri="{BB962C8B-B14F-4D97-AF65-F5344CB8AC3E}">
        <p14:creationId xmlns:p14="http://schemas.microsoft.com/office/powerpoint/2010/main" val="2445475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051.JPG"/>
          <p:cNvPicPr>
            <a:picLocks noChangeAspect="1"/>
          </p:cNvPicPr>
          <p:nvPr/>
        </p:nvPicPr>
        <p:blipFill rotWithShape="1">
          <a:blip r:embed="rId3">
            <a:extLst>
              <a:ext uri="{28A0092B-C50C-407E-A947-70E740481C1C}">
                <a14:useLocalDpi xmlns:a14="http://schemas.microsoft.com/office/drawing/2010/main" val="0"/>
              </a:ext>
            </a:extLst>
          </a:blip>
          <a:srcRect b="8537"/>
          <a:stretch/>
        </p:blipFill>
        <p:spPr>
          <a:xfrm>
            <a:off x="729066" y="117948"/>
            <a:ext cx="7729134" cy="4807726"/>
          </a:xfrm>
          <a:prstGeom prst="rect">
            <a:avLst/>
          </a:prstGeom>
        </p:spPr>
      </p:pic>
      <p:pic>
        <p:nvPicPr>
          <p:cNvPr id="2" name="Picture 1">
            <a:extLst>
              <a:ext uri="{FF2B5EF4-FFF2-40B4-BE49-F238E27FC236}">
                <a16:creationId xmlns:a16="http://schemas.microsoft.com/office/drawing/2014/main" id="{4A909922-F08A-3EB4-4FF9-C2A0A0A10756}"/>
              </a:ext>
            </a:extLst>
          </p:cNvPr>
          <p:cNvPicPr>
            <a:picLocks noChangeAspect="1"/>
          </p:cNvPicPr>
          <p:nvPr/>
        </p:nvPicPr>
        <p:blipFill rotWithShape="1">
          <a:blip r:embed="rId4"/>
          <a:srcRect l="1" t="8129" r="306" b="61911"/>
          <a:stretch/>
        </p:blipFill>
        <p:spPr>
          <a:xfrm>
            <a:off x="-19228" y="-77272"/>
            <a:ext cx="9166492" cy="152788"/>
          </a:xfrm>
          <a:prstGeom prst="rect">
            <a:avLst/>
          </a:prstGeom>
        </p:spPr>
      </p:pic>
      <p:sp>
        <p:nvSpPr>
          <p:cNvPr id="3" name="Rectangle 2">
            <a:extLst>
              <a:ext uri="{FF2B5EF4-FFF2-40B4-BE49-F238E27FC236}">
                <a16:creationId xmlns:a16="http://schemas.microsoft.com/office/drawing/2014/main" id="{52E93C08-B34D-AA06-2F9D-CC7128785856}"/>
              </a:ext>
            </a:extLst>
          </p:cNvPr>
          <p:cNvSpPr/>
          <p:nvPr/>
        </p:nvSpPr>
        <p:spPr>
          <a:xfrm>
            <a:off x="0" y="6812281"/>
            <a:ext cx="9144000" cy="4571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7B3A95-B51B-F816-D577-62ACA5E60EFD}"/>
              </a:ext>
            </a:extLst>
          </p:cNvPr>
          <p:cNvSpPr txBox="1"/>
          <p:nvPr/>
        </p:nvSpPr>
        <p:spPr>
          <a:xfrm>
            <a:off x="3972571" y="4924711"/>
            <a:ext cx="4572000" cy="246221"/>
          </a:xfrm>
          <a:prstGeom prst="rect">
            <a:avLst/>
          </a:prstGeom>
          <a:noFill/>
        </p:spPr>
        <p:txBody>
          <a:bodyPr wrap="square" rtlCol="0">
            <a:spAutoFit/>
          </a:bodyPr>
          <a:lstStyle/>
          <a:p>
            <a:pPr algn="r"/>
            <a:r>
              <a:rPr lang="en-US" sz="1000" i="1" dirty="0">
                <a:solidFill>
                  <a:srgbClr val="000000"/>
                </a:solidFill>
              </a:rPr>
              <a:t>Photo Courtesy of Steve Easley &amp; Associates, LLC</a:t>
            </a:r>
          </a:p>
        </p:txBody>
      </p:sp>
      <p:sp>
        <p:nvSpPr>
          <p:cNvPr id="7" name="TextBox 6">
            <a:extLst>
              <a:ext uri="{FF2B5EF4-FFF2-40B4-BE49-F238E27FC236}">
                <a16:creationId xmlns:a16="http://schemas.microsoft.com/office/drawing/2014/main" id="{250368AF-00A4-21CA-CE26-2CE895617845}"/>
              </a:ext>
            </a:extLst>
          </p:cNvPr>
          <p:cNvSpPr txBox="1"/>
          <p:nvPr/>
        </p:nvSpPr>
        <p:spPr>
          <a:xfrm>
            <a:off x="628004" y="5284202"/>
            <a:ext cx="7945142" cy="1384995"/>
          </a:xfrm>
          <a:prstGeom prst="rect">
            <a:avLst/>
          </a:prstGeom>
          <a:noFill/>
        </p:spPr>
        <p:txBody>
          <a:bodyPr wrap="square">
            <a:spAutoFit/>
          </a:bodyPr>
          <a:lstStyle/>
          <a:p>
            <a:r>
              <a:rPr lang="en-US" sz="1400" dirty="0"/>
              <a:t>It</a:t>
            </a:r>
            <a:r>
              <a:rPr lang="en-US" sz="1400" baseline="0" dirty="0"/>
              <a:t> i</a:t>
            </a:r>
            <a:r>
              <a:rPr lang="en-US" sz="1400" dirty="0"/>
              <a:t>s a fairly common design practice to incorporate living areas over garages. However, this can also create some problems in terms of making sure the home is as energy efficient as it could be. If you look at this picture, it looks like this garage ceiling is well insulated. But, unless you know the depth of those floor trusses, you really don’t know. Often what happens is that the insulation is in contact with the drywall on the garage ceiling, but not with the subfloor above. This can lead to some serious short circuits of the insulation. </a:t>
            </a:r>
          </a:p>
        </p:txBody>
      </p:sp>
    </p:spTree>
    <p:extLst>
      <p:ext uri="{BB962C8B-B14F-4D97-AF65-F5344CB8AC3E}">
        <p14:creationId xmlns:p14="http://schemas.microsoft.com/office/powerpoint/2010/main" val="1646502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6693" b="5204"/>
          <a:stretch/>
        </p:blipFill>
        <p:spPr>
          <a:xfrm>
            <a:off x="868364" y="228599"/>
            <a:ext cx="7392371" cy="4513139"/>
          </a:xfrm>
          <a:prstGeom prst="rect">
            <a:avLst/>
          </a:prstGeom>
        </p:spPr>
      </p:pic>
      <p:pic>
        <p:nvPicPr>
          <p:cNvPr id="2" name="Picture 1">
            <a:extLst>
              <a:ext uri="{FF2B5EF4-FFF2-40B4-BE49-F238E27FC236}">
                <a16:creationId xmlns:a16="http://schemas.microsoft.com/office/drawing/2014/main" id="{12E2BD34-F6EF-A115-B874-29F9A7588DF7}"/>
              </a:ext>
            </a:extLst>
          </p:cNvPr>
          <p:cNvPicPr>
            <a:picLocks noChangeAspect="1"/>
          </p:cNvPicPr>
          <p:nvPr/>
        </p:nvPicPr>
        <p:blipFill rotWithShape="1">
          <a:blip r:embed="rId4"/>
          <a:srcRect l="1" t="8129" r="306" b="61911"/>
          <a:stretch/>
        </p:blipFill>
        <p:spPr>
          <a:xfrm>
            <a:off x="-19228" y="-77272"/>
            <a:ext cx="9166492" cy="152788"/>
          </a:xfrm>
          <a:prstGeom prst="rect">
            <a:avLst/>
          </a:prstGeom>
        </p:spPr>
      </p:pic>
      <p:sp>
        <p:nvSpPr>
          <p:cNvPr id="3" name="Rectangle 2">
            <a:extLst>
              <a:ext uri="{FF2B5EF4-FFF2-40B4-BE49-F238E27FC236}">
                <a16:creationId xmlns:a16="http://schemas.microsoft.com/office/drawing/2014/main" id="{3C26757A-952F-C6EA-D6C5-9A2C69AF5A98}"/>
              </a:ext>
            </a:extLst>
          </p:cNvPr>
          <p:cNvSpPr/>
          <p:nvPr/>
        </p:nvSpPr>
        <p:spPr>
          <a:xfrm>
            <a:off x="0" y="6812281"/>
            <a:ext cx="9144000" cy="4571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471896-1EC1-9703-D0CF-65D4414EFC03}"/>
              </a:ext>
            </a:extLst>
          </p:cNvPr>
          <p:cNvSpPr txBox="1"/>
          <p:nvPr/>
        </p:nvSpPr>
        <p:spPr>
          <a:xfrm>
            <a:off x="3733800" y="4732167"/>
            <a:ext cx="4572000" cy="246221"/>
          </a:xfrm>
          <a:prstGeom prst="rect">
            <a:avLst/>
          </a:prstGeom>
          <a:noFill/>
        </p:spPr>
        <p:txBody>
          <a:bodyPr wrap="square" rtlCol="0">
            <a:spAutoFit/>
          </a:bodyPr>
          <a:lstStyle/>
          <a:p>
            <a:pPr algn="r"/>
            <a:r>
              <a:rPr lang="en-US" sz="1000" i="1" dirty="0">
                <a:solidFill>
                  <a:srgbClr val="000000"/>
                </a:solidFill>
              </a:rPr>
              <a:t>Photo Courtesy of Steve Easley &amp; Associates, LLC</a:t>
            </a:r>
          </a:p>
        </p:txBody>
      </p:sp>
      <p:sp>
        <p:nvSpPr>
          <p:cNvPr id="7" name="TextBox 6">
            <a:extLst>
              <a:ext uri="{FF2B5EF4-FFF2-40B4-BE49-F238E27FC236}">
                <a16:creationId xmlns:a16="http://schemas.microsoft.com/office/drawing/2014/main" id="{61B0FCB7-30B1-BB2F-91CA-92007032174C}"/>
              </a:ext>
            </a:extLst>
          </p:cNvPr>
          <p:cNvSpPr txBox="1"/>
          <p:nvPr/>
        </p:nvSpPr>
        <p:spPr>
          <a:xfrm>
            <a:off x="827317" y="5215039"/>
            <a:ext cx="7707086" cy="1169551"/>
          </a:xfrm>
          <a:prstGeom prst="rect">
            <a:avLst/>
          </a:prstGeom>
          <a:noFill/>
        </p:spPr>
        <p:txBody>
          <a:bodyPr wrap="square">
            <a:spAutoFit/>
          </a:bodyPr>
          <a:lstStyle/>
          <a:p>
            <a:r>
              <a:rPr lang="en-US" sz="1400" dirty="0"/>
              <a:t>It</a:t>
            </a:r>
            <a:r>
              <a:rPr lang="en-US" sz="1400" baseline="0" dirty="0"/>
              <a:t> i</a:t>
            </a:r>
            <a:r>
              <a:rPr lang="en-US" sz="1400" dirty="0"/>
              <a:t>s important to recognize that we need to have a good air barrier system where floors over garages intersect with exterior walls. In this photo, we can see that we have a shed roof coming down to the garage area. However, we can also see that under that shed roof there is no air barrier at the vertical wall plane between the house and the porch attic. An air barrier will have to be installed to prevent air from infiltrating the floor system area under the living space over the garage.</a:t>
            </a:r>
          </a:p>
        </p:txBody>
      </p:sp>
    </p:spTree>
    <p:extLst>
      <p:ext uri="{BB962C8B-B14F-4D97-AF65-F5344CB8AC3E}">
        <p14:creationId xmlns:p14="http://schemas.microsoft.com/office/powerpoint/2010/main" val="1492458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5BB668-FE11-D65D-63F5-EDDF987C9A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67"/>
          <a:stretch/>
        </p:blipFill>
        <p:spPr bwMode="auto">
          <a:xfrm>
            <a:off x="96610" y="420713"/>
            <a:ext cx="5401435" cy="581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0B7D159-F270-A188-A824-A17A4EAFC0D9}"/>
              </a:ext>
            </a:extLst>
          </p:cNvPr>
          <p:cNvPicPr>
            <a:picLocks noChangeAspect="1"/>
          </p:cNvPicPr>
          <p:nvPr/>
        </p:nvPicPr>
        <p:blipFill rotWithShape="1">
          <a:blip r:embed="rId4"/>
          <a:srcRect l="1" t="8129" r="306" b="61911"/>
          <a:stretch/>
        </p:blipFill>
        <p:spPr>
          <a:xfrm>
            <a:off x="-19228" y="-77272"/>
            <a:ext cx="9166492" cy="152788"/>
          </a:xfrm>
          <a:prstGeom prst="rect">
            <a:avLst/>
          </a:prstGeom>
        </p:spPr>
      </p:pic>
      <p:sp>
        <p:nvSpPr>
          <p:cNvPr id="3" name="Rectangle 2">
            <a:extLst>
              <a:ext uri="{FF2B5EF4-FFF2-40B4-BE49-F238E27FC236}">
                <a16:creationId xmlns:a16="http://schemas.microsoft.com/office/drawing/2014/main" id="{25A7A99B-E75D-66CB-2FFD-D7F0C2D184B3}"/>
              </a:ext>
            </a:extLst>
          </p:cNvPr>
          <p:cNvSpPr/>
          <p:nvPr/>
        </p:nvSpPr>
        <p:spPr>
          <a:xfrm>
            <a:off x="0" y="6812281"/>
            <a:ext cx="9144000" cy="4571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293CAB9-77EB-FDFE-DF48-622B5CB89056}"/>
              </a:ext>
            </a:extLst>
          </p:cNvPr>
          <p:cNvSpPr txBox="1"/>
          <p:nvPr/>
        </p:nvSpPr>
        <p:spPr>
          <a:xfrm>
            <a:off x="-850447" y="5992356"/>
            <a:ext cx="4572000" cy="246221"/>
          </a:xfrm>
          <a:prstGeom prst="rect">
            <a:avLst/>
          </a:prstGeom>
          <a:noFill/>
        </p:spPr>
        <p:txBody>
          <a:bodyPr wrap="square" rtlCol="0">
            <a:spAutoFit/>
          </a:bodyPr>
          <a:lstStyle/>
          <a:p>
            <a:pPr algn="r"/>
            <a:r>
              <a:rPr lang="en-US" sz="1000" i="1" dirty="0">
                <a:solidFill>
                  <a:srgbClr val="000000"/>
                </a:solidFill>
              </a:rPr>
              <a:t>Photo Courtesy of Steve Easley &amp; Associates, LLC</a:t>
            </a:r>
          </a:p>
        </p:txBody>
      </p:sp>
      <p:sp>
        <p:nvSpPr>
          <p:cNvPr id="6" name="TextBox 5">
            <a:extLst>
              <a:ext uri="{FF2B5EF4-FFF2-40B4-BE49-F238E27FC236}">
                <a16:creationId xmlns:a16="http://schemas.microsoft.com/office/drawing/2014/main" id="{6DF75318-51E9-E276-FE72-C4A5A1C7E481}"/>
              </a:ext>
            </a:extLst>
          </p:cNvPr>
          <p:cNvSpPr txBox="1"/>
          <p:nvPr/>
        </p:nvSpPr>
        <p:spPr>
          <a:xfrm>
            <a:off x="5498045" y="1218054"/>
            <a:ext cx="3340554" cy="1815882"/>
          </a:xfrm>
          <a:prstGeom prst="rect">
            <a:avLst/>
          </a:prstGeom>
          <a:noFill/>
        </p:spPr>
        <p:txBody>
          <a:bodyPr wrap="square">
            <a:spAutoFit/>
          </a:bodyPr>
          <a:lstStyle/>
          <a:p>
            <a:r>
              <a:rPr lang="en-US" sz="1400" dirty="0"/>
              <a:t>Code requires that a continuous air barrier be installed to separate the porch attic from the conditioned living space. </a:t>
            </a:r>
          </a:p>
          <a:p>
            <a:endParaRPr lang="en-US" sz="1400" dirty="0"/>
          </a:p>
          <a:p>
            <a:r>
              <a:rPr lang="en-US" sz="1400" dirty="0"/>
              <a:t>This drawing shows how air can flow up through the porch ceiling into the home when there is no continuous air barrier to prevent it.</a:t>
            </a:r>
          </a:p>
        </p:txBody>
      </p:sp>
    </p:spTree>
    <p:extLst>
      <p:ext uri="{BB962C8B-B14F-4D97-AF65-F5344CB8AC3E}">
        <p14:creationId xmlns:p14="http://schemas.microsoft.com/office/powerpoint/2010/main" val="31813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D5195E-E6B1-2D01-5617-126BFABA18F5}"/>
              </a:ext>
            </a:extLst>
          </p:cNvPr>
          <p:cNvPicPr>
            <a:picLocks noChangeAspect="1"/>
          </p:cNvPicPr>
          <p:nvPr/>
        </p:nvPicPr>
        <p:blipFill rotWithShape="1">
          <a:blip r:embed="rId3"/>
          <a:srcRect b="10481"/>
          <a:stretch/>
        </p:blipFill>
        <p:spPr>
          <a:xfrm>
            <a:off x="827315" y="120768"/>
            <a:ext cx="7493705" cy="5033543"/>
          </a:xfrm>
          <a:prstGeom prst="rect">
            <a:avLst/>
          </a:prstGeom>
        </p:spPr>
      </p:pic>
      <p:pic>
        <p:nvPicPr>
          <p:cNvPr id="2" name="Picture 1">
            <a:extLst>
              <a:ext uri="{FF2B5EF4-FFF2-40B4-BE49-F238E27FC236}">
                <a16:creationId xmlns:a16="http://schemas.microsoft.com/office/drawing/2014/main" id="{891D7ECE-2467-4C5A-663B-8A304C32E9F6}"/>
              </a:ext>
            </a:extLst>
          </p:cNvPr>
          <p:cNvPicPr>
            <a:picLocks noChangeAspect="1"/>
          </p:cNvPicPr>
          <p:nvPr/>
        </p:nvPicPr>
        <p:blipFill rotWithShape="1">
          <a:blip r:embed="rId4"/>
          <a:srcRect l="1" t="8129" r="306" b="61911"/>
          <a:stretch/>
        </p:blipFill>
        <p:spPr>
          <a:xfrm>
            <a:off x="-19228" y="-77272"/>
            <a:ext cx="9166492" cy="152788"/>
          </a:xfrm>
          <a:prstGeom prst="rect">
            <a:avLst/>
          </a:prstGeom>
        </p:spPr>
      </p:pic>
      <p:sp>
        <p:nvSpPr>
          <p:cNvPr id="3" name="Rectangle 2">
            <a:extLst>
              <a:ext uri="{FF2B5EF4-FFF2-40B4-BE49-F238E27FC236}">
                <a16:creationId xmlns:a16="http://schemas.microsoft.com/office/drawing/2014/main" id="{CC2A88C5-1762-7F4F-3EB5-EF6E924DBF4B}"/>
              </a:ext>
            </a:extLst>
          </p:cNvPr>
          <p:cNvSpPr/>
          <p:nvPr/>
        </p:nvSpPr>
        <p:spPr>
          <a:xfrm>
            <a:off x="0" y="6812281"/>
            <a:ext cx="9144000" cy="4571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6D00D83-C5A2-A72F-F580-6CA80837FF1A}"/>
              </a:ext>
            </a:extLst>
          </p:cNvPr>
          <p:cNvSpPr txBox="1"/>
          <p:nvPr/>
        </p:nvSpPr>
        <p:spPr>
          <a:xfrm>
            <a:off x="3831056" y="5143643"/>
            <a:ext cx="4572000" cy="246221"/>
          </a:xfrm>
          <a:prstGeom prst="rect">
            <a:avLst/>
          </a:prstGeom>
          <a:noFill/>
        </p:spPr>
        <p:txBody>
          <a:bodyPr wrap="square" rtlCol="0">
            <a:spAutoFit/>
          </a:bodyPr>
          <a:lstStyle/>
          <a:p>
            <a:pPr algn="r"/>
            <a:r>
              <a:rPr lang="en-US" sz="1000" i="1" dirty="0">
                <a:solidFill>
                  <a:srgbClr val="000000"/>
                </a:solidFill>
              </a:rPr>
              <a:t>Photo Courtesy of Steve Easley &amp; Associates, LLC</a:t>
            </a:r>
          </a:p>
        </p:txBody>
      </p:sp>
      <p:sp>
        <p:nvSpPr>
          <p:cNvPr id="7" name="TextBox 6">
            <a:extLst>
              <a:ext uri="{FF2B5EF4-FFF2-40B4-BE49-F238E27FC236}">
                <a16:creationId xmlns:a16="http://schemas.microsoft.com/office/drawing/2014/main" id="{249ED2F3-A965-5F8C-5E03-B4A6051594F3}"/>
              </a:ext>
            </a:extLst>
          </p:cNvPr>
          <p:cNvSpPr txBox="1"/>
          <p:nvPr/>
        </p:nvSpPr>
        <p:spPr>
          <a:xfrm>
            <a:off x="729343" y="5641680"/>
            <a:ext cx="7673713" cy="738664"/>
          </a:xfrm>
          <a:prstGeom prst="rect">
            <a:avLst/>
          </a:prstGeom>
          <a:noFill/>
        </p:spPr>
        <p:txBody>
          <a:bodyPr wrap="square">
            <a:spAutoFit/>
          </a:bodyPr>
          <a:lstStyle/>
          <a:p>
            <a:r>
              <a:rPr lang="en-US" sz="1400" dirty="0"/>
              <a:t>In this example, the wood sheathing was installed along the knee wall to provide a solid air barrier around the living space above the garage ceiling on the right before the trusses on the left were installed.</a:t>
            </a:r>
          </a:p>
        </p:txBody>
      </p:sp>
    </p:spTree>
    <p:extLst>
      <p:ext uri="{BB962C8B-B14F-4D97-AF65-F5344CB8AC3E}">
        <p14:creationId xmlns:p14="http://schemas.microsoft.com/office/powerpoint/2010/main" val="439826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46.JPG"/>
          <p:cNvPicPr>
            <a:picLocks noChangeAspect="1"/>
          </p:cNvPicPr>
          <p:nvPr/>
        </p:nvPicPr>
        <p:blipFill rotWithShape="1">
          <a:blip r:embed="rId3">
            <a:extLst>
              <a:ext uri="{28A0092B-C50C-407E-A947-70E740481C1C}">
                <a14:useLocalDpi xmlns:a14="http://schemas.microsoft.com/office/drawing/2010/main" val="0"/>
              </a:ext>
            </a:extLst>
          </a:blip>
          <a:srcRect t="12252" b="4120"/>
          <a:stretch/>
        </p:blipFill>
        <p:spPr>
          <a:xfrm>
            <a:off x="477121" y="115381"/>
            <a:ext cx="8204277" cy="5055551"/>
          </a:xfrm>
          <a:prstGeom prst="rect">
            <a:avLst/>
          </a:prstGeom>
        </p:spPr>
      </p:pic>
      <p:pic>
        <p:nvPicPr>
          <p:cNvPr id="3" name="Picture 2">
            <a:extLst>
              <a:ext uri="{FF2B5EF4-FFF2-40B4-BE49-F238E27FC236}">
                <a16:creationId xmlns:a16="http://schemas.microsoft.com/office/drawing/2014/main" id="{43B47C68-D352-D4B8-BCBE-AB857790F2A5}"/>
              </a:ext>
            </a:extLst>
          </p:cNvPr>
          <p:cNvPicPr>
            <a:picLocks noChangeAspect="1"/>
          </p:cNvPicPr>
          <p:nvPr/>
        </p:nvPicPr>
        <p:blipFill rotWithShape="1">
          <a:blip r:embed="rId4"/>
          <a:srcRect l="1" t="8129" r="306" b="61911"/>
          <a:stretch/>
        </p:blipFill>
        <p:spPr>
          <a:xfrm>
            <a:off x="-19228" y="-77272"/>
            <a:ext cx="9166492" cy="152788"/>
          </a:xfrm>
          <a:prstGeom prst="rect">
            <a:avLst/>
          </a:prstGeom>
        </p:spPr>
      </p:pic>
      <p:sp>
        <p:nvSpPr>
          <p:cNvPr id="4" name="Rectangle 3">
            <a:extLst>
              <a:ext uri="{FF2B5EF4-FFF2-40B4-BE49-F238E27FC236}">
                <a16:creationId xmlns:a16="http://schemas.microsoft.com/office/drawing/2014/main" id="{ADA76E5C-027C-278D-A02B-E61DE07F4444}"/>
              </a:ext>
            </a:extLst>
          </p:cNvPr>
          <p:cNvSpPr/>
          <p:nvPr/>
        </p:nvSpPr>
        <p:spPr>
          <a:xfrm>
            <a:off x="0" y="6812281"/>
            <a:ext cx="9144000" cy="4571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17CB18-1C38-EEAB-253E-BD65125059DB}"/>
              </a:ext>
            </a:extLst>
          </p:cNvPr>
          <p:cNvSpPr txBox="1"/>
          <p:nvPr/>
        </p:nvSpPr>
        <p:spPr>
          <a:xfrm>
            <a:off x="4201173" y="5175085"/>
            <a:ext cx="4572000" cy="246221"/>
          </a:xfrm>
          <a:prstGeom prst="rect">
            <a:avLst/>
          </a:prstGeom>
          <a:noFill/>
        </p:spPr>
        <p:txBody>
          <a:bodyPr wrap="square" rtlCol="0">
            <a:spAutoFit/>
          </a:bodyPr>
          <a:lstStyle/>
          <a:p>
            <a:pPr algn="r"/>
            <a:r>
              <a:rPr lang="en-US" sz="1000" i="1" dirty="0">
                <a:solidFill>
                  <a:srgbClr val="000000"/>
                </a:solidFill>
              </a:rPr>
              <a:t>Photo Courtesy of Steve Easley &amp; Associates, LLC</a:t>
            </a:r>
          </a:p>
        </p:txBody>
      </p:sp>
      <p:sp>
        <p:nvSpPr>
          <p:cNvPr id="7" name="TextBox 6">
            <a:extLst>
              <a:ext uri="{FF2B5EF4-FFF2-40B4-BE49-F238E27FC236}">
                <a16:creationId xmlns:a16="http://schemas.microsoft.com/office/drawing/2014/main" id="{47C20F8E-F9E0-F710-D341-4BA1B04F0612}"/>
              </a:ext>
            </a:extLst>
          </p:cNvPr>
          <p:cNvSpPr txBox="1"/>
          <p:nvPr/>
        </p:nvSpPr>
        <p:spPr>
          <a:xfrm>
            <a:off x="385518" y="5551936"/>
            <a:ext cx="8431026" cy="1169551"/>
          </a:xfrm>
          <a:prstGeom prst="rect">
            <a:avLst/>
          </a:prstGeom>
          <a:noFill/>
        </p:spPr>
        <p:txBody>
          <a:bodyPr wrap="square">
            <a:spAutoFit/>
          </a:bodyPr>
          <a:lstStyle/>
          <a:p>
            <a:r>
              <a:rPr lang="en-US" sz="1400" dirty="0"/>
              <a:t>This picture is a good example of a poor insulation job of a ceiling of a garage and the floor of living space over the garage. You can see that there is a large space between the top of the insulation and the bottom of the floor. This is problematic because as air infiltrates in through the framing members, it blows across the top of the insulation, scavenges away heat (which we call wind washing) and basically eliminates the effectiveness of the insulation. That insulation needs to be in contact with the bottom of the subfloor.</a:t>
            </a:r>
          </a:p>
        </p:txBody>
      </p:sp>
    </p:spTree>
    <p:extLst>
      <p:ext uri="{BB962C8B-B14F-4D97-AF65-F5344CB8AC3E}">
        <p14:creationId xmlns:p14="http://schemas.microsoft.com/office/powerpoint/2010/main" val="1492458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2373"/>
            <a:ext cx="9144000" cy="6073254"/>
          </a:xfrm>
          <a:prstGeom prst="rect">
            <a:avLst/>
          </a:prstGeom>
        </p:spPr>
      </p:pic>
      <p:pic>
        <p:nvPicPr>
          <p:cNvPr id="2" name="Picture 1">
            <a:extLst>
              <a:ext uri="{FF2B5EF4-FFF2-40B4-BE49-F238E27FC236}">
                <a16:creationId xmlns:a16="http://schemas.microsoft.com/office/drawing/2014/main" id="{0D3DD897-A7ED-2A20-AD50-F3A5930E1E04}"/>
              </a:ext>
            </a:extLst>
          </p:cNvPr>
          <p:cNvPicPr>
            <a:picLocks noChangeAspect="1"/>
          </p:cNvPicPr>
          <p:nvPr/>
        </p:nvPicPr>
        <p:blipFill rotWithShape="1">
          <a:blip r:embed="rId4"/>
          <a:srcRect l="1" t="8129" r="306" b="61911"/>
          <a:stretch/>
        </p:blipFill>
        <p:spPr>
          <a:xfrm>
            <a:off x="-19228" y="-77272"/>
            <a:ext cx="9166492" cy="152788"/>
          </a:xfrm>
          <a:prstGeom prst="rect">
            <a:avLst/>
          </a:prstGeom>
        </p:spPr>
      </p:pic>
      <p:sp>
        <p:nvSpPr>
          <p:cNvPr id="4" name="Rectangle 3">
            <a:extLst>
              <a:ext uri="{FF2B5EF4-FFF2-40B4-BE49-F238E27FC236}">
                <a16:creationId xmlns:a16="http://schemas.microsoft.com/office/drawing/2014/main" id="{A9E07908-2F4D-4CC5-D23C-417F0579FEBF}"/>
              </a:ext>
            </a:extLst>
          </p:cNvPr>
          <p:cNvSpPr/>
          <p:nvPr/>
        </p:nvSpPr>
        <p:spPr>
          <a:xfrm>
            <a:off x="0" y="6812281"/>
            <a:ext cx="9144000" cy="4571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E9804BD-792E-A630-6A75-B25B783E98E4}"/>
              </a:ext>
            </a:extLst>
          </p:cNvPr>
          <p:cNvSpPr txBox="1"/>
          <p:nvPr/>
        </p:nvSpPr>
        <p:spPr>
          <a:xfrm>
            <a:off x="3972571" y="4924711"/>
            <a:ext cx="4572000" cy="246221"/>
          </a:xfrm>
          <a:prstGeom prst="rect">
            <a:avLst/>
          </a:prstGeom>
          <a:noFill/>
        </p:spPr>
        <p:txBody>
          <a:bodyPr wrap="square" rtlCol="0">
            <a:spAutoFit/>
          </a:bodyPr>
          <a:lstStyle/>
          <a:p>
            <a:pPr algn="r"/>
            <a:r>
              <a:rPr lang="en-US" sz="1000" i="1" dirty="0">
                <a:solidFill>
                  <a:srgbClr val="000000"/>
                </a:solidFill>
              </a:rPr>
              <a:t>Photo Courtesy of Steve Easley &amp; Associates, LLC</a:t>
            </a:r>
          </a:p>
        </p:txBody>
      </p:sp>
    </p:spTree>
    <p:extLst>
      <p:ext uri="{BB962C8B-B14F-4D97-AF65-F5344CB8AC3E}">
        <p14:creationId xmlns:p14="http://schemas.microsoft.com/office/powerpoint/2010/main" val="1492458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2026"/>
          <a:stretch/>
        </p:blipFill>
        <p:spPr>
          <a:xfrm>
            <a:off x="748932" y="114637"/>
            <a:ext cx="7676610" cy="4410028"/>
          </a:xfrm>
          <a:prstGeom prst="rect">
            <a:avLst/>
          </a:prstGeom>
        </p:spPr>
      </p:pic>
      <p:pic>
        <p:nvPicPr>
          <p:cNvPr id="2" name="Picture 1">
            <a:extLst>
              <a:ext uri="{FF2B5EF4-FFF2-40B4-BE49-F238E27FC236}">
                <a16:creationId xmlns:a16="http://schemas.microsoft.com/office/drawing/2014/main" id="{21BAAE6A-E641-1AA8-09AA-63027DB627E5}"/>
              </a:ext>
            </a:extLst>
          </p:cNvPr>
          <p:cNvPicPr>
            <a:picLocks noChangeAspect="1"/>
          </p:cNvPicPr>
          <p:nvPr/>
        </p:nvPicPr>
        <p:blipFill rotWithShape="1">
          <a:blip r:embed="rId4"/>
          <a:srcRect l="1" t="8129" r="306" b="61911"/>
          <a:stretch/>
        </p:blipFill>
        <p:spPr>
          <a:xfrm>
            <a:off x="-19228" y="-77272"/>
            <a:ext cx="9166492" cy="152788"/>
          </a:xfrm>
          <a:prstGeom prst="rect">
            <a:avLst/>
          </a:prstGeom>
        </p:spPr>
      </p:pic>
      <p:sp>
        <p:nvSpPr>
          <p:cNvPr id="4" name="Rectangle 3">
            <a:extLst>
              <a:ext uri="{FF2B5EF4-FFF2-40B4-BE49-F238E27FC236}">
                <a16:creationId xmlns:a16="http://schemas.microsoft.com/office/drawing/2014/main" id="{51318490-6459-49C6-6290-3C9AFB2D3AB6}"/>
              </a:ext>
            </a:extLst>
          </p:cNvPr>
          <p:cNvSpPr/>
          <p:nvPr/>
        </p:nvSpPr>
        <p:spPr>
          <a:xfrm>
            <a:off x="0" y="6812281"/>
            <a:ext cx="9144000" cy="4571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66B657-6F46-94B2-7F22-DF45756CBC04}"/>
              </a:ext>
            </a:extLst>
          </p:cNvPr>
          <p:cNvSpPr txBox="1"/>
          <p:nvPr/>
        </p:nvSpPr>
        <p:spPr>
          <a:xfrm>
            <a:off x="3939913" y="4524665"/>
            <a:ext cx="4572000" cy="246221"/>
          </a:xfrm>
          <a:prstGeom prst="rect">
            <a:avLst/>
          </a:prstGeom>
          <a:noFill/>
        </p:spPr>
        <p:txBody>
          <a:bodyPr wrap="square" rtlCol="0">
            <a:spAutoFit/>
          </a:bodyPr>
          <a:lstStyle/>
          <a:p>
            <a:pPr algn="r"/>
            <a:r>
              <a:rPr lang="en-US" sz="1000" i="1" dirty="0">
                <a:solidFill>
                  <a:srgbClr val="000000"/>
                </a:solidFill>
              </a:rPr>
              <a:t>Photo Courtesy of Steve Easley &amp; Associates, LLC</a:t>
            </a:r>
          </a:p>
        </p:txBody>
      </p:sp>
      <p:sp>
        <p:nvSpPr>
          <p:cNvPr id="7" name="TextBox 6">
            <a:extLst>
              <a:ext uri="{FF2B5EF4-FFF2-40B4-BE49-F238E27FC236}">
                <a16:creationId xmlns:a16="http://schemas.microsoft.com/office/drawing/2014/main" id="{A05FD146-5BFD-0D95-749B-1DAA5BD22342}"/>
              </a:ext>
            </a:extLst>
          </p:cNvPr>
          <p:cNvSpPr txBox="1"/>
          <p:nvPr/>
        </p:nvSpPr>
        <p:spPr>
          <a:xfrm>
            <a:off x="686517" y="4954535"/>
            <a:ext cx="7970525" cy="1384995"/>
          </a:xfrm>
          <a:prstGeom prst="rect">
            <a:avLst/>
          </a:prstGeom>
          <a:noFill/>
        </p:spPr>
        <p:txBody>
          <a:bodyPr wrap="square">
            <a:spAutoFit/>
          </a:bodyPr>
          <a:lstStyle/>
          <a:p>
            <a:r>
              <a:rPr lang="en-US" sz="1400" dirty="0"/>
              <a:t>If you look carefully, you can see that there is a small gap</a:t>
            </a:r>
            <a:r>
              <a:rPr lang="en-US" sz="1400" baseline="0" dirty="0"/>
              <a:t> between the bottom of the subfloor and the top of the insulation. I-joists have an irregular shape to them, and where the insulation meets the flange creates a natural gap. This gap allows air to flow across, diminishing the effectiveness of the insulation. Ideally, batts should be notched lengthwise to accommodate the flange. At the very least, the batt should be held up with wire insulation supports so the batt presses against the bottom of the subfloors. Some compression may occur at the corners of the batt, but this is far better than leaving a gap.</a:t>
            </a:r>
            <a:endParaRPr lang="en-US" sz="1400" dirty="0"/>
          </a:p>
        </p:txBody>
      </p:sp>
    </p:spTree>
    <p:extLst>
      <p:ext uri="{BB962C8B-B14F-4D97-AF65-F5344CB8AC3E}">
        <p14:creationId xmlns:p14="http://schemas.microsoft.com/office/powerpoint/2010/main" val="1492458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hematic&#10;&#10;Description automatically generated with medium confidence">
            <a:extLst>
              <a:ext uri="{FF2B5EF4-FFF2-40B4-BE49-F238E27FC236}">
                <a16:creationId xmlns:a16="http://schemas.microsoft.com/office/drawing/2014/main" id="{D9D9AA24-51AF-4412-AB45-8E876D013735}"/>
              </a:ext>
            </a:extLst>
          </p:cNvPr>
          <p:cNvPicPr>
            <a:picLocks noChangeAspect="1"/>
          </p:cNvPicPr>
          <p:nvPr/>
        </p:nvPicPr>
        <p:blipFill>
          <a:blip r:embed="rId3"/>
          <a:stretch>
            <a:fillRect/>
          </a:stretch>
        </p:blipFill>
        <p:spPr>
          <a:xfrm>
            <a:off x="924057" y="119057"/>
            <a:ext cx="7118604" cy="5343391"/>
          </a:xfrm>
          <a:prstGeom prst="rect">
            <a:avLst/>
          </a:prstGeom>
        </p:spPr>
      </p:pic>
      <p:cxnSp>
        <p:nvCxnSpPr>
          <p:cNvPr id="7" name="Straight Arrow Connector 6">
            <a:extLst>
              <a:ext uri="{FF2B5EF4-FFF2-40B4-BE49-F238E27FC236}">
                <a16:creationId xmlns:a16="http://schemas.microsoft.com/office/drawing/2014/main" id="{28688F09-E85B-20E9-63D1-22951FC87620}"/>
              </a:ext>
            </a:extLst>
          </p:cNvPr>
          <p:cNvCxnSpPr>
            <a:cxnSpLocks/>
          </p:cNvCxnSpPr>
          <p:nvPr/>
        </p:nvCxnSpPr>
        <p:spPr>
          <a:xfrm flipH="1">
            <a:off x="3890086" y="1221376"/>
            <a:ext cx="598715" cy="849086"/>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94FED76-6064-31C0-2DA4-3B147E563C13}"/>
              </a:ext>
            </a:extLst>
          </p:cNvPr>
          <p:cNvCxnSpPr>
            <a:cxnSpLocks/>
          </p:cNvCxnSpPr>
          <p:nvPr/>
        </p:nvCxnSpPr>
        <p:spPr>
          <a:xfrm>
            <a:off x="5339444" y="1346562"/>
            <a:ext cx="511630" cy="598714"/>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6F8D343A-8544-70B8-3576-2FD738E210F2}"/>
              </a:ext>
            </a:extLst>
          </p:cNvPr>
          <p:cNvPicPr>
            <a:picLocks noChangeAspect="1"/>
          </p:cNvPicPr>
          <p:nvPr/>
        </p:nvPicPr>
        <p:blipFill rotWithShape="1">
          <a:blip r:embed="rId4"/>
          <a:srcRect l="1" t="8129" r="306" b="61911"/>
          <a:stretch/>
        </p:blipFill>
        <p:spPr>
          <a:xfrm>
            <a:off x="-19228" y="-77272"/>
            <a:ext cx="9166492" cy="152788"/>
          </a:xfrm>
          <a:prstGeom prst="rect">
            <a:avLst/>
          </a:prstGeom>
        </p:spPr>
      </p:pic>
      <p:sp>
        <p:nvSpPr>
          <p:cNvPr id="3" name="Rectangle 2">
            <a:extLst>
              <a:ext uri="{FF2B5EF4-FFF2-40B4-BE49-F238E27FC236}">
                <a16:creationId xmlns:a16="http://schemas.microsoft.com/office/drawing/2014/main" id="{71B56F3A-CBE7-B2E3-02C6-4299F920CBAD}"/>
              </a:ext>
            </a:extLst>
          </p:cNvPr>
          <p:cNvSpPr/>
          <p:nvPr/>
        </p:nvSpPr>
        <p:spPr>
          <a:xfrm>
            <a:off x="0" y="6812281"/>
            <a:ext cx="9144000" cy="4571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8A343EF-BE24-2B94-E641-5473A7D6DDA5}"/>
              </a:ext>
            </a:extLst>
          </p:cNvPr>
          <p:cNvSpPr txBox="1"/>
          <p:nvPr/>
        </p:nvSpPr>
        <p:spPr>
          <a:xfrm>
            <a:off x="3565074" y="5462448"/>
            <a:ext cx="4572000" cy="246221"/>
          </a:xfrm>
          <a:prstGeom prst="rect">
            <a:avLst/>
          </a:prstGeom>
          <a:noFill/>
        </p:spPr>
        <p:txBody>
          <a:bodyPr wrap="square" rtlCol="0">
            <a:spAutoFit/>
          </a:bodyPr>
          <a:lstStyle/>
          <a:p>
            <a:pPr algn="r"/>
            <a:r>
              <a:rPr lang="en-US" sz="1000" i="1" dirty="0">
                <a:solidFill>
                  <a:srgbClr val="000000"/>
                </a:solidFill>
              </a:rPr>
              <a:t>Photo Courtesy of Steve Easley &amp; Associates, LLC</a:t>
            </a:r>
          </a:p>
        </p:txBody>
      </p:sp>
      <p:sp>
        <p:nvSpPr>
          <p:cNvPr id="15" name="TextBox 14">
            <a:extLst>
              <a:ext uri="{FF2B5EF4-FFF2-40B4-BE49-F238E27FC236}">
                <a16:creationId xmlns:a16="http://schemas.microsoft.com/office/drawing/2014/main" id="{9217EC13-9F74-735E-5E88-6B3C834AB43C}"/>
              </a:ext>
            </a:extLst>
          </p:cNvPr>
          <p:cNvSpPr txBox="1"/>
          <p:nvPr/>
        </p:nvSpPr>
        <p:spPr>
          <a:xfrm>
            <a:off x="924057" y="5941774"/>
            <a:ext cx="7294657" cy="523220"/>
          </a:xfrm>
          <a:prstGeom prst="rect">
            <a:avLst/>
          </a:prstGeom>
          <a:noFill/>
        </p:spPr>
        <p:txBody>
          <a:bodyPr wrap="square">
            <a:spAutoFit/>
          </a:bodyPr>
          <a:lstStyle/>
          <a:p>
            <a:r>
              <a:rPr lang="en-US" sz="1400" dirty="0"/>
              <a:t>This IR photo shows the air leakage above the insulation due to the gap above the insulation in the floor joist cavity.</a:t>
            </a:r>
          </a:p>
        </p:txBody>
      </p:sp>
    </p:spTree>
    <p:extLst>
      <p:ext uri="{BB962C8B-B14F-4D97-AF65-F5344CB8AC3E}">
        <p14:creationId xmlns:p14="http://schemas.microsoft.com/office/powerpoint/2010/main" val="4852276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9296</TotalTime>
  <Words>1487</Words>
  <Application>Microsoft Office PowerPoint</Application>
  <PresentationFormat>On-screen Show (4:3)</PresentationFormat>
  <Paragraphs>49</Paragraphs>
  <Slides>11</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Steve Easley &amp;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 is fairly common for living spacing above garages to have plumbing fixtures. This is problematic in colds climates because plumbing pipes can freeze. Best practice is to not position plumbing lines in garage ceiling that have the risk of freezing.</dc:title>
  <dc:creator>Steve  Easley</dc:creator>
  <cp:lastModifiedBy>Mcdermott, Bella K</cp:lastModifiedBy>
  <cp:revision>34</cp:revision>
  <cp:lastPrinted>2012-10-30T15:01:20Z</cp:lastPrinted>
  <dcterms:created xsi:type="dcterms:W3CDTF">2012-08-30T00:33:31Z</dcterms:created>
  <dcterms:modified xsi:type="dcterms:W3CDTF">2023-07-24T22:04:12Z</dcterms:modified>
</cp:coreProperties>
</file>