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0" r:id="rId2"/>
    <p:sldId id="256" r:id="rId3"/>
    <p:sldId id="257" r:id="rId4"/>
    <p:sldId id="258" r:id="rId5"/>
    <p:sldId id="259" r:id="rId6"/>
  </p:sldIdLst>
  <p:sldSz cx="9144000" cy="6858000" type="screen4x3"/>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588" autoAdjust="0"/>
  </p:normalViewPr>
  <p:slideViewPr>
    <p:cSldViewPr>
      <p:cViewPr varScale="1">
        <p:scale>
          <a:sx n="75" d="100"/>
          <a:sy n="75" d="100"/>
        </p:scale>
        <p:origin x="263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B3348D-27AE-450A-9A10-07414F11F035}" type="datetimeFigureOut">
              <a:rPr lang="en-US" smtClean="0"/>
              <a:pPr/>
              <a:t>7/24/2023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03BBCF-E5AB-464E-AC66-1EDEE464E1C6}" type="slidenum">
              <a:rPr lang="en-US" smtClean="0"/>
              <a:pPr/>
              <a:t>‹#›</a:t>
            </a:fld>
            <a:endParaRPr lang="en-US"/>
          </a:p>
        </p:txBody>
      </p:sp>
    </p:spTree>
    <p:extLst>
      <p:ext uri="{BB962C8B-B14F-4D97-AF65-F5344CB8AC3E}">
        <p14:creationId xmlns:p14="http://schemas.microsoft.com/office/powerpoint/2010/main" val="2465107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03BBCF-E5AB-464E-AC66-1EDEE464E1C6}" type="slidenum">
              <a:rPr lang="en-US" smtClean="0"/>
              <a:pPr/>
              <a:t>1</a:t>
            </a:fld>
            <a:endParaRPr lang="en-US"/>
          </a:p>
        </p:txBody>
      </p:sp>
    </p:spTree>
    <p:extLst>
      <p:ext uri="{BB962C8B-B14F-4D97-AF65-F5344CB8AC3E}">
        <p14:creationId xmlns:p14="http://schemas.microsoft.com/office/powerpoint/2010/main" val="389990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Splash blocks alone are not sufficient.</a:t>
            </a: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By themselves, splash blocks will not direct water far enough from the building foundation. In addition, they are prone to being displaced. To be effective at all, the end of the downspout shown above must lap onto splash block.  (Photo courtesy of Steve Easley &amp; Associates.)</a:t>
            </a:r>
            <a:endParaRPr kumimoji="0" lang="en-US" sz="1050" b="0" i="0" u="none" strike="noStrike" cap="none" normalizeH="0" baseline="0" dirty="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C03BBCF-E5AB-464E-AC66-1EDEE464E1C6}" type="slidenum">
              <a:rPr lang="en-US" smtClean="0"/>
              <a:pPr/>
              <a:t>2</a:t>
            </a:fld>
            <a:endParaRPr lang="en-US"/>
          </a:p>
        </p:txBody>
      </p:sp>
    </p:spTree>
    <p:extLst>
      <p:ext uri="{BB962C8B-B14F-4D97-AF65-F5344CB8AC3E}">
        <p14:creationId xmlns:p14="http://schemas.microsoft.com/office/powerpoint/2010/main" val="1426341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Erosion.</a:t>
            </a: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Over time, the downspout placement shown in the previous photo is likely to erode the soil beneath the slab in a manner similar to the erosion shown 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(Photo courtesy of Steve Easley &amp; Associates.)</a:t>
            </a:r>
            <a:endParaRPr kumimoji="0" lang="en-US" sz="1050" b="0" i="0" u="none" strike="noStrike" cap="none" normalizeH="0" baseline="0" dirty="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C03BBCF-E5AB-464E-AC66-1EDEE464E1C6}" type="slidenum">
              <a:rPr lang="en-US" smtClean="0"/>
              <a:pPr/>
              <a:t>3</a:t>
            </a:fld>
            <a:endParaRPr lang="en-US"/>
          </a:p>
        </p:txBody>
      </p:sp>
    </p:spTree>
    <p:extLst>
      <p:ext uri="{BB962C8B-B14F-4D97-AF65-F5344CB8AC3E}">
        <p14:creationId xmlns:p14="http://schemas.microsoft.com/office/powerpoint/2010/main" val="4139654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All the right pieces in all the wrong places. </a:t>
            </a: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Together, the downspout extension with a splash block would be sufficient to direct water far enough away from the foundation … provided, of course they are actually connected to the downspout. This example underscores why a subsurface pipe is the best solution. Above-grade extensions are prone to getting dislodged or moved for yard work. If they don't get hooked up again, the result is a concentrated flow of water directed right into the foundation.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(Photo courtesy of Steve Easley &amp; Associates.)</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C03BBCF-E5AB-464E-AC66-1EDEE464E1C6}" type="slidenum">
              <a:rPr lang="en-US" smtClean="0"/>
              <a:pPr/>
              <a:t>4</a:t>
            </a:fld>
            <a:endParaRPr lang="en-US"/>
          </a:p>
        </p:txBody>
      </p:sp>
    </p:spTree>
    <p:extLst>
      <p:ext uri="{BB962C8B-B14F-4D97-AF65-F5344CB8AC3E}">
        <p14:creationId xmlns:p14="http://schemas.microsoft.com/office/powerpoint/2010/main" val="45180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Best practice for downspouts</a:t>
            </a: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calls for burying the extension below grade. This places the horizontal section out of the way. To connect to the downspout, an adapter to a flexible corrugated line, such as the one shown here, can be used. The end of the extension should run horizontally at least 5 feet from the building foundation, or connect to a catchment system, storm sewer or rainwater harvesting system.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(Photo courtesy of Steve Easley &amp; Associates.)</a:t>
            </a:r>
            <a:endParaRPr kumimoji="0" lang="en-US" sz="1050" b="0" i="0" u="none" strike="noStrike" cap="none" normalizeH="0" baseline="0" dirty="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C03BBCF-E5AB-464E-AC66-1EDEE464E1C6}" type="slidenum">
              <a:rPr lang="en-US" smtClean="0"/>
              <a:pPr/>
              <a:t>5</a:t>
            </a:fld>
            <a:endParaRPr lang="en-US"/>
          </a:p>
        </p:txBody>
      </p:sp>
    </p:spTree>
    <p:extLst>
      <p:ext uri="{BB962C8B-B14F-4D97-AF65-F5344CB8AC3E}">
        <p14:creationId xmlns:p14="http://schemas.microsoft.com/office/powerpoint/2010/main" val="1426341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BE187B-BB1A-454F-9D4E-F57EE87CFE58}" type="datetimeFigureOut">
              <a:rPr lang="en-US" smtClean="0"/>
              <a:pPr/>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345278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E187B-BB1A-454F-9D4E-F57EE87CFE58}" type="datetimeFigureOut">
              <a:rPr lang="en-US" smtClean="0"/>
              <a:pPr/>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296542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E187B-BB1A-454F-9D4E-F57EE87CFE58}" type="datetimeFigureOut">
              <a:rPr lang="en-US" smtClean="0"/>
              <a:pPr/>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397228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BE187B-BB1A-454F-9D4E-F57EE87CFE58}" type="datetimeFigureOut">
              <a:rPr lang="en-US" smtClean="0"/>
              <a:pPr/>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158701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BE187B-BB1A-454F-9D4E-F57EE87CFE58}" type="datetimeFigureOut">
              <a:rPr lang="en-US" smtClean="0"/>
              <a:pPr/>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28443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BE187B-BB1A-454F-9D4E-F57EE87CFE58}" type="datetimeFigureOut">
              <a:rPr lang="en-US" smtClean="0"/>
              <a:pPr/>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66656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BE187B-BB1A-454F-9D4E-F57EE87CFE58}" type="datetimeFigureOut">
              <a:rPr lang="en-US" smtClean="0"/>
              <a:pPr/>
              <a:t>7/24/2023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421078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BE187B-BB1A-454F-9D4E-F57EE87CFE58}" type="datetimeFigureOut">
              <a:rPr lang="en-US" smtClean="0"/>
              <a:pPr/>
              <a:t>7/24/2023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45626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E187B-BB1A-454F-9D4E-F57EE87CFE58}" type="datetimeFigureOut">
              <a:rPr lang="en-US" smtClean="0"/>
              <a:pPr/>
              <a:t>7/24/2023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17050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BE187B-BB1A-454F-9D4E-F57EE87CFE58}" type="datetimeFigureOut">
              <a:rPr lang="en-US" smtClean="0"/>
              <a:pPr/>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264539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BE187B-BB1A-454F-9D4E-F57EE87CFE58}" type="datetimeFigureOut">
              <a:rPr lang="en-US" smtClean="0"/>
              <a:pPr/>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BB367-EECC-4620-BAAC-44F461477720}" type="slidenum">
              <a:rPr lang="en-US" smtClean="0"/>
              <a:pPr/>
              <a:t>‹#›</a:t>
            </a:fld>
            <a:endParaRPr lang="en-US"/>
          </a:p>
        </p:txBody>
      </p:sp>
    </p:spTree>
    <p:extLst>
      <p:ext uri="{BB962C8B-B14F-4D97-AF65-F5344CB8AC3E}">
        <p14:creationId xmlns:p14="http://schemas.microsoft.com/office/powerpoint/2010/main" val="3718903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E187B-BB1A-454F-9D4E-F57EE87CFE58}" type="datetimeFigureOut">
              <a:rPr lang="en-US" smtClean="0"/>
              <a:pPr/>
              <a:t>7/24/2023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BB367-EECC-4620-BAAC-44F461477720}" type="slidenum">
              <a:rPr lang="en-US" smtClean="0"/>
              <a:pPr/>
              <a:t>‹#›</a:t>
            </a:fld>
            <a:endParaRPr lang="en-US"/>
          </a:p>
        </p:txBody>
      </p:sp>
    </p:spTree>
    <p:extLst>
      <p:ext uri="{BB962C8B-B14F-4D97-AF65-F5344CB8AC3E}">
        <p14:creationId xmlns:p14="http://schemas.microsoft.com/office/powerpoint/2010/main" val="1014425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E997-7E3E-5119-97EC-7452CC72B246}"/>
              </a:ext>
            </a:extLst>
          </p:cNvPr>
          <p:cNvSpPr>
            <a:spLocks noGrp="1"/>
          </p:cNvSpPr>
          <p:nvPr>
            <p:ph type="title"/>
          </p:nvPr>
        </p:nvSpPr>
        <p:spPr/>
        <p:txBody>
          <a:bodyPr/>
          <a:lstStyle/>
          <a:p>
            <a:endParaRPr lang="en-US"/>
          </a:p>
        </p:txBody>
      </p:sp>
      <p:sp>
        <p:nvSpPr>
          <p:cNvPr id="4" name="Title 1">
            <a:extLst>
              <a:ext uri="{FF2B5EF4-FFF2-40B4-BE49-F238E27FC236}">
                <a16:creationId xmlns:a16="http://schemas.microsoft.com/office/drawing/2014/main" id="{75BEB8BD-404A-9D53-02F4-FFDADED26AE0}"/>
              </a:ext>
            </a:extLst>
          </p:cNvPr>
          <p:cNvSpPr txBox="1">
            <a:spLocks/>
          </p:cNvSpPr>
          <p:nvPr/>
        </p:nvSpPr>
        <p:spPr>
          <a:xfrm>
            <a:off x="162633" y="2879016"/>
            <a:ext cx="879157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Proper Placement of Downspout Run-Outs to Move Water Away from the Foundation</a:t>
            </a:r>
          </a:p>
        </p:txBody>
      </p:sp>
      <p:sp>
        <p:nvSpPr>
          <p:cNvPr id="5" name="Rectangle 4">
            <a:extLst>
              <a:ext uri="{FF2B5EF4-FFF2-40B4-BE49-F238E27FC236}">
                <a16:creationId xmlns:a16="http://schemas.microsoft.com/office/drawing/2014/main" id="{743E388C-2725-DA60-1594-2D1B58B2FA4F}"/>
              </a:ext>
            </a:extLst>
          </p:cNvPr>
          <p:cNvSpPr/>
          <p:nvPr/>
        </p:nvSpPr>
        <p:spPr>
          <a:xfrm>
            <a:off x="0" y="1878"/>
            <a:ext cx="9144000" cy="1574736"/>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6CD9206-1A6A-BEBA-77A6-4A4022AE4647}"/>
              </a:ext>
            </a:extLst>
          </p:cNvPr>
          <p:cNvSpPr/>
          <p:nvPr/>
        </p:nvSpPr>
        <p:spPr>
          <a:xfrm>
            <a:off x="0" y="6124215"/>
            <a:ext cx="9144000" cy="733786"/>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1C89840-5A98-876B-0CFF-A371535B7477}"/>
              </a:ext>
            </a:extLst>
          </p:cNvPr>
          <p:cNvSpPr/>
          <p:nvPr/>
        </p:nvSpPr>
        <p:spPr>
          <a:xfrm>
            <a:off x="0" y="5127383"/>
            <a:ext cx="9144000" cy="1150914"/>
          </a:xfrm>
          <a:prstGeom prst="rect">
            <a:avLst/>
          </a:prstGeom>
          <a:solidFill>
            <a:srgbClr val="00800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DF8AEAC-22A0-970F-CCD6-9C34E90306C7}"/>
              </a:ext>
            </a:extLst>
          </p:cNvPr>
          <p:cNvSpPr txBox="1"/>
          <p:nvPr/>
        </p:nvSpPr>
        <p:spPr>
          <a:xfrm>
            <a:off x="173391" y="5545224"/>
            <a:ext cx="8120429" cy="369332"/>
          </a:xfrm>
          <a:prstGeom prst="rect">
            <a:avLst/>
          </a:prstGeom>
          <a:noFill/>
        </p:spPr>
        <p:txBody>
          <a:bodyPr wrap="square" rtlCol="0">
            <a:spAutoFit/>
          </a:bodyPr>
          <a:lstStyle/>
          <a:p>
            <a:r>
              <a:rPr lang="en-US" dirty="0">
                <a:solidFill>
                  <a:schemeClr val="bg1"/>
                </a:solidFill>
              </a:rPr>
              <a:t>Steve Easley &amp; Associates, LLC</a:t>
            </a:r>
          </a:p>
        </p:txBody>
      </p:sp>
      <p:sp>
        <p:nvSpPr>
          <p:cNvPr id="9" name="TextBox 8">
            <a:extLst>
              <a:ext uri="{FF2B5EF4-FFF2-40B4-BE49-F238E27FC236}">
                <a16:creationId xmlns:a16="http://schemas.microsoft.com/office/drawing/2014/main" id="{BBD37649-913C-507C-8CF6-D2C33B1ED127}"/>
              </a:ext>
            </a:extLst>
          </p:cNvPr>
          <p:cNvSpPr txBox="1"/>
          <p:nvPr/>
        </p:nvSpPr>
        <p:spPr>
          <a:xfrm>
            <a:off x="162633" y="6483791"/>
            <a:ext cx="4624752" cy="369332"/>
          </a:xfrm>
          <a:prstGeom prst="rect">
            <a:avLst/>
          </a:prstGeom>
          <a:noFill/>
        </p:spPr>
        <p:txBody>
          <a:bodyPr wrap="square">
            <a:spAutoFit/>
          </a:bodyPr>
          <a:lstStyle/>
          <a:p>
            <a:r>
              <a:rPr lang="en-US" dirty="0">
                <a:solidFill>
                  <a:schemeClr val="bg1"/>
                </a:solidFill>
              </a:rPr>
              <a:t>www.steveeasley.com</a:t>
            </a:r>
          </a:p>
        </p:txBody>
      </p:sp>
      <p:pic>
        <p:nvPicPr>
          <p:cNvPr id="10" name="Picture 9">
            <a:extLst>
              <a:ext uri="{FF2B5EF4-FFF2-40B4-BE49-F238E27FC236}">
                <a16:creationId xmlns:a16="http://schemas.microsoft.com/office/drawing/2014/main" id="{6E8720D4-5504-08EB-8CD9-AE1BF45086E7}"/>
              </a:ext>
            </a:extLst>
          </p:cNvPr>
          <p:cNvPicPr>
            <a:picLocks noChangeAspect="1"/>
          </p:cNvPicPr>
          <p:nvPr/>
        </p:nvPicPr>
        <p:blipFill>
          <a:blip r:embed="rId3"/>
          <a:stretch>
            <a:fillRect/>
          </a:stretch>
        </p:blipFill>
        <p:spPr>
          <a:xfrm>
            <a:off x="5473996" y="229653"/>
            <a:ext cx="3460279" cy="596921"/>
          </a:xfrm>
          <a:prstGeom prst="rect">
            <a:avLst/>
          </a:prstGeom>
        </p:spPr>
      </p:pic>
      <p:pic>
        <p:nvPicPr>
          <p:cNvPr id="11" name="Picture 10">
            <a:extLst>
              <a:ext uri="{FF2B5EF4-FFF2-40B4-BE49-F238E27FC236}">
                <a16:creationId xmlns:a16="http://schemas.microsoft.com/office/drawing/2014/main" id="{E79C5E7D-4D22-4CA8-BD6D-484A3FD643E6}"/>
              </a:ext>
            </a:extLst>
          </p:cNvPr>
          <p:cNvPicPr>
            <a:picLocks noChangeAspect="1"/>
          </p:cNvPicPr>
          <p:nvPr/>
        </p:nvPicPr>
        <p:blipFill rotWithShape="1">
          <a:blip r:embed="rId4"/>
          <a:srcRect l="1" r="306" b="18054"/>
          <a:stretch/>
        </p:blipFill>
        <p:spPr>
          <a:xfrm>
            <a:off x="-11613" y="1562069"/>
            <a:ext cx="9155613" cy="119753"/>
          </a:xfrm>
          <a:prstGeom prst="rect">
            <a:avLst/>
          </a:prstGeom>
        </p:spPr>
      </p:pic>
      <p:sp>
        <p:nvSpPr>
          <p:cNvPr id="12" name="TextBox 11">
            <a:extLst>
              <a:ext uri="{FF2B5EF4-FFF2-40B4-BE49-F238E27FC236}">
                <a16:creationId xmlns:a16="http://schemas.microsoft.com/office/drawing/2014/main" id="{505CAB2C-D7E3-3CD5-9917-6628D6B2CDB5}"/>
              </a:ext>
            </a:extLst>
          </p:cNvPr>
          <p:cNvSpPr txBox="1"/>
          <p:nvPr/>
        </p:nvSpPr>
        <p:spPr>
          <a:xfrm>
            <a:off x="186969" y="5856233"/>
            <a:ext cx="3590925" cy="369332"/>
          </a:xfrm>
          <a:prstGeom prst="rect">
            <a:avLst/>
          </a:prstGeom>
          <a:noFill/>
        </p:spPr>
        <p:txBody>
          <a:bodyPr wrap="square" rtlCol="0">
            <a:spAutoFit/>
          </a:bodyPr>
          <a:lstStyle/>
          <a:p>
            <a:r>
              <a:rPr lang="en-US" dirty="0">
                <a:solidFill>
                  <a:schemeClr val="bg1"/>
                </a:solidFill>
              </a:rPr>
              <a:t>June 2023</a:t>
            </a:r>
          </a:p>
        </p:txBody>
      </p:sp>
      <p:sp>
        <p:nvSpPr>
          <p:cNvPr id="13" name="Rectangle 12">
            <a:extLst>
              <a:ext uri="{FF2B5EF4-FFF2-40B4-BE49-F238E27FC236}">
                <a16:creationId xmlns:a16="http://schemas.microsoft.com/office/drawing/2014/main" id="{966339FC-DBCD-F2B5-31A5-62D0580C18E1}"/>
              </a:ext>
            </a:extLst>
          </p:cNvPr>
          <p:cNvSpPr/>
          <p:nvPr/>
        </p:nvSpPr>
        <p:spPr>
          <a:xfrm>
            <a:off x="6427563" y="5798634"/>
            <a:ext cx="2716437" cy="1059367"/>
          </a:xfrm>
          <a:prstGeom prst="rect">
            <a:avLst/>
          </a:prstGeom>
          <a:solidFill>
            <a:schemeClr val="bg1"/>
          </a:solidFill>
          <a:ln w="28575">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Text, logo&#10;&#10;Description automatically generated">
            <a:extLst>
              <a:ext uri="{FF2B5EF4-FFF2-40B4-BE49-F238E27FC236}">
                <a16:creationId xmlns:a16="http://schemas.microsoft.com/office/drawing/2014/main" id="{BD50DB01-A1C6-954E-E216-10640D776084}"/>
              </a:ext>
            </a:extLst>
          </p:cNvPr>
          <p:cNvPicPr>
            <a:picLocks noChangeAspect="1"/>
          </p:cNvPicPr>
          <p:nvPr/>
        </p:nvPicPr>
        <p:blipFill>
          <a:blip r:embed="rId5"/>
          <a:stretch>
            <a:fillRect/>
          </a:stretch>
        </p:blipFill>
        <p:spPr>
          <a:xfrm>
            <a:off x="6445403" y="5816580"/>
            <a:ext cx="2643953" cy="1021741"/>
          </a:xfrm>
          <a:prstGeom prst="rect">
            <a:avLst/>
          </a:prstGeom>
        </p:spPr>
      </p:pic>
      <p:sp>
        <p:nvSpPr>
          <p:cNvPr id="15" name="TextBox 14">
            <a:extLst>
              <a:ext uri="{FF2B5EF4-FFF2-40B4-BE49-F238E27FC236}">
                <a16:creationId xmlns:a16="http://schemas.microsoft.com/office/drawing/2014/main" id="{4EA77809-4E54-3295-2104-572E8620386B}"/>
              </a:ext>
            </a:extLst>
          </p:cNvPr>
          <p:cNvSpPr txBox="1"/>
          <p:nvPr/>
        </p:nvSpPr>
        <p:spPr>
          <a:xfrm>
            <a:off x="176211" y="5222550"/>
            <a:ext cx="4916246" cy="369332"/>
          </a:xfrm>
          <a:prstGeom prst="rect">
            <a:avLst/>
          </a:prstGeom>
          <a:noFill/>
        </p:spPr>
        <p:txBody>
          <a:bodyPr wrap="square" rtlCol="0">
            <a:spAutoFit/>
          </a:bodyPr>
          <a:lstStyle/>
          <a:p>
            <a:r>
              <a:rPr lang="en-US" dirty="0">
                <a:solidFill>
                  <a:schemeClr val="bg1"/>
                </a:solidFill>
              </a:rPr>
              <a:t>Prepared for DOE’s Building America Program</a:t>
            </a:r>
          </a:p>
        </p:txBody>
      </p:sp>
    </p:spTree>
    <p:extLst>
      <p:ext uri="{BB962C8B-B14F-4D97-AF65-F5344CB8AC3E}">
        <p14:creationId xmlns:p14="http://schemas.microsoft.com/office/powerpoint/2010/main" val="1910874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0" t="5915" b="7471"/>
          <a:stretch/>
        </p:blipFill>
        <p:spPr bwMode="auto">
          <a:xfrm>
            <a:off x="381000" y="112629"/>
            <a:ext cx="8382000" cy="52404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a:extLst>
              <a:ext uri="{FF2B5EF4-FFF2-40B4-BE49-F238E27FC236}">
                <a16:creationId xmlns:a16="http://schemas.microsoft.com/office/drawing/2014/main" id="{FA39340D-40F4-4C21-59FD-26335E2DF360}"/>
              </a:ext>
            </a:extLst>
          </p:cNvPr>
          <p:cNvPicPr>
            <a:picLocks noChangeAspect="1"/>
          </p:cNvPicPr>
          <p:nvPr/>
        </p:nvPicPr>
        <p:blipFill rotWithShape="1">
          <a:blip r:embed="rId4"/>
          <a:srcRect l="1" t="8129" r="306" b="61911"/>
          <a:stretch/>
        </p:blipFill>
        <p:spPr>
          <a:xfrm>
            <a:off x="-19228" y="-77272"/>
            <a:ext cx="9166492" cy="152788"/>
          </a:xfrm>
          <a:prstGeom prst="rect">
            <a:avLst/>
          </a:prstGeom>
        </p:spPr>
      </p:pic>
      <p:sp>
        <p:nvSpPr>
          <p:cNvPr id="3" name="Rectangle 2">
            <a:extLst>
              <a:ext uri="{FF2B5EF4-FFF2-40B4-BE49-F238E27FC236}">
                <a16:creationId xmlns:a16="http://schemas.microsoft.com/office/drawing/2014/main" id="{EE8E9EEE-8EF0-E718-AC91-E6DECA30272F}"/>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DB7897B-E6D7-8D48-BA70-093B65D38526}"/>
              </a:ext>
            </a:extLst>
          </p:cNvPr>
          <p:cNvSpPr txBox="1"/>
          <p:nvPr/>
        </p:nvSpPr>
        <p:spPr>
          <a:xfrm>
            <a:off x="4267200" y="5410200"/>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7" name="TextBox 6">
            <a:extLst>
              <a:ext uri="{FF2B5EF4-FFF2-40B4-BE49-F238E27FC236}">
                <a16:creationId xmlns:a16="http://schemas.microsoft.com/office/drawing/2014/main" id="{B0CB257D-1C7B-1BA5-98A3-647C6C27CB4A}"/>
              </a:ext>
            </a:extLst>
          </p:cNvPr>
          <p:cNvSpPr txBox="1"/>
          <p:nvPr/>
        </p:nvSpPr>
        <p:spPr>
          <a:xfrm>
            <a:off x="266700" y="5791200"/>
            <a:ext cx="8610600"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cap="none" normalizeH="0" baseline="0" dirty="0">
                <a:ln>
                  <a:noFill/>
                </a:ln>
                <a:solidFill>
                  <a:schemeClr val="tx1"/>
                </a:solidFill>
                <a:effectLst/>
                <a:latin typeface="Calibri" pitchFamily="34" charset="0"/>
                <a:ea typeface="Calibri" pitchFamily="34" charset="0"/>
                <a:cs typeface="Times New Roman" pitchFamily="18" charset="0"/>
              </a:rPr>
              <a:t>Splash blocks alone are not sufficient. By themselves, splash blocks will not direct water far enough from the building foundation. In addition, they are prone to being displaced. To be effective at all, the end of the downspout shown above must lap onto the splash block. Also always make sure there is a positive slope away from the home. </a:t>
            </a:r>
            <a:endParaRPr kumimoji="0" lang="en-US" sz="1400"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417998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310" r="990" b="9202"/>
          <a:stretch/>
        </p:blipFill>
        <p:spPr bwMode="auto">
          <a:xfrm>
            <a:off x="392370" y="151716"/>
            <a:ext cx="8370630" cy="51060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8C87663-89D2-F8F1-D0B3-0BB6371D092B}"/>
              </a:ext>
            </a:extLst>
          </p:cNvPr>
          <p:cNvPicPr>
            <a:picLocks noChangeAspect="1"/>
          </p:cNvPicPr>
          <p:nvPr/>
        </p:nvPicPr>
        <p:blipFill rotWithShape="1">
          <a:blip r:embed="rId4"/>
          <a:srcRect l="1" t="8129" r="306" b="61911"/>
          <a:stretch/>
        </p:blipFill>
        <p:spPr>
          <a:xfrm>
            <a:off x="-19228" y="-77272"/>
            <a:ext cx="9166492" cy="152788"/>
          </a:xfrm>
          <a:prstGeom prst="rect">
            <a:avLst/>
          </a:prstGeom>
        </p:spPr>
      </p:pic>
      <p:sp>
        <p:nvSpPr>
          <p:cNvPr id="6" name="Rectangle 5">
            <a:extLst>
              <a:ext uri="{FF2B5EF4-FFF2-40B4-BE49-F238E27FC236}">
                <a16:creationId xmlns:a16="http://schemas.microsoft.com/office/drawing/2014/main" id="{B16C6510-269D-CAE8-DF42-07E7A198D111}"/>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F4FB7E1-FF73-8821-3284-A05D4D70E5CF}"/>
              </a:ext>
            </a:extLst>
          </p:cNvPr>
          <p:cNvSpPr txBox="1"/>
          <p:nvPr/>
        </p:nvSpPr>
        <p:spPr>
          <a:xfrm>
            <a:off x="4267200" y="5305429"/>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9" name="TextBox 8">
            <a:extLst>
              <a:ext uri="{FF2B5EF4-FFF2-40B4-BE49-F238E27FC236}">
                <a16:creationId xmlns:a16="http://schemas.microsoft.com/office/drawing/2014/main" id="{637EADDA-122D-17E5-2499-38E9EFA707EC}"/>
              </a:ext>
            </a:extLst>
          </p:cNvPr>
          <p:cNvSpPr txBox="1"/>
          <p:nvPr/>
        </p:nvSpPr>
        <p:spPr>
          <a:xfrm>
            <a:off x="304800" y="5773430"/>
            <a:ext cx="837063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cap="none" normalizeH="0" baseline="0" dirty="0">
                <a:ln>
                  <a:noFill/>
                </a:ln>
                <a:solidFill>
                  <a:schemeClr val="tx1"/>
                </a:solidFill>
                <a:effectLst/>
                <a:ea typeface="Calibri" pitchFamily="34" charset="0"/>
                <a:cs typeface="Times New Roman" pitchFamily="18" charset="0"/>
              </a:rPr>
              <a:t>Erosion. Over time, the downspout placement shown in the previous photo is likely to erode the soil beneath the slab in a manner similar to the erosion shown here.</a:t>
            </a:r>
          </a:p>
        </p:txBody>
      </p:sp>
    </p:spTree>
    <p:extLst>
      <p:ext uri="{BB962C8B-B14F-4D97-AF65-F5344CB8AC3E}">
        <p14:creationId xmlns:p14="http://schemas.microsoft.com/office/powerpoint/2010/main" val="1615644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34B9FC-2634-2952-A593-E8254DEF5ADC}"/>
              </a:ext>
            </a:extLst>
          </p:cNvPr>
          <p:cNvPicPr>
            <a:picLocks noChangeAspect="1"/>
          </p:cNvPicPr>
          <p:nvPr/>
        </p:nvPicPr>
        <p:blipFill rotWithShape="1">
          <a:blip r:embed="rId3"/>
          <a:srcRect l="1" t="8129" r="306" b="61911"/>
          <a:stretch/>
        </p:blipFill>
        <p:spPr>
          <a:xfrm>
            <a:off x="-19228" y="-77272"/>
            <a:ext cx="9166492" cy="152788"/>
          </a:xfrm>
          <a:prstGeom prst="rect">
            <a:avLst/>
          </a:prstGeom>
        </p:spPr>
      </p:pic>
      <p:sp>
        <p:nvSpPr>
          <p:cNvPr id="3" name="Rectangle 2">
            <a:extLst>
              <a:ext uri="{FF2B5EF4-FFF2-40B4-BE49-F238E27FC236}">
                <a16:creationId xmlns:a16="http://schemas.microsoft.com/office/drawing/2014/main" id="{5CBE8374-1B19-4A43-5D94-C5AAAB6795D5}"/>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D176415-7F71-CE70-AE03-CFB02CC8F72C}"/>
              </a:ext>
            </a:extLst>
          </p:cNvPr>
          <p:cNvSpPr txBox="1"/>
          <p:nvPr/>
        </p:nvSpPr>
        <p:spPr>
          <a:xfrm>
            <a:off x="4191000" y="5181600"/>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pic>
        <p:nvPicPr>
          <p:cNvPr id="6" name="Picture 7">
            <a:extLst>
              <a:ext uri="{FF2B5EF4-FFF2-40B4-BE49-F238E27FC236}">
                <a16:creationId xmlns:a16="http://schemas.microsoft.com/office/drawing/2014/main" id="{9741B1C4-ED24-7643-F006-FF49CB59EFA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358" b="805"/>
          <a:stretch/>
        </p:blipFill>
        <p:spPr bwMode="auto">
          <a:xfrm>
            <a:off x="392370" y="164415"/>
            <a:ext cx="8283060" cy="49910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475E23E-FE6F-CB04-1614-4821676667DB}"/>
              </a:ext>
            </a:extLst>
          </p:cNvPr>
          <p:cNvSpPr txBox="1"/>
          <p:nvPr/>
        </p:nvSpPr>
        <p:spPr>
          <a:xfrm>
            <a:off x="310972" y="5558037"/>
            <a:ext cx="8477428"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cap="none" normalizeH="0" baseline="0" dirty="0">
                <a:ln>
                  <a:noFill/>
                </a:ln>
                <a:solidFill>
                  <a:schemeClr val="tx1"/>
                </a:solidFill>
                <a:effectLst/>
                <a:latin typeface="Calibri" pitchFamily="34" charset="0"/>
                <a:ea typeface="Calibri" pitchFamily="34" charset="0"/>
                <a:cs typeface="Times New Roman" pitchFamily="18" charset="0"/>
              </a:rPr>
              <a:t>All the right pieces in all the wrong places. Together, this downspout extension and splash block would be sufficient to direct water far enough away from the foundation … provided, of course they are actually connected to the downspout. This example underscores why a subsurface pipe is the best solution. Above-grade extensions are prone to getting dislodged or moved for yard work. If they don't get hooked up again, the result is a concentrated flow of water directed right into the foundation. </a:t>
            </a:r>
          </a:p>
        </p:txBody>
      </p:sp>
    </p:spTree>
    <p:extLst>
      <p:ext uri="{BB962C8B-B14F-4D97-AF65-F5344CB8AC3E}">
        <p14:creationId xmlns:p14="http://schemas.microsoft.com/office/powerpoint/2010/main" val="2673727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5029200" cy="6071904"/>
          </a:xfrm>
          <a:prstGeom prst="rect">
            <a:avLst/>
          </a:prstGeom>
        </p:spPr>
      </p:pic>
      <p:pic>
        <p:nvPicPr>
          <p:cNvPr id="3" name="Picture 2">
            <a:extLst>
              <a:ext uri="{FF2B5EF4-FFF2-40B4-BE49-F238E27FC236}">
                <a16:creationId xmlns:a16="http://schemas.microsoft.com/office/drawing/2014/main" id="{DCAA4FC4-D9CE-4516-1AD1-10F2559B579D}"/>
              </a:ext>
            </a:extLst>
          </p:cNvPr>
          <p:cNvPicPr>
            <a:picLocks noChangeAspect="1"/>
          </p:cNvPicPr>
          <p:nvPr/>
        </p:nvPicPr>
        <p:blipFill rotWithShape="1">
          <a:blip r:embed="rId4"/>
          <a:srcRect l="1" t="8129" r="306" b="61911"/>
          <a:stretch/>
        </p:blipFill>
        <p:spPr>
          <a:xfrm>
            <a:off x="-19228" y="-77272"/>
            <a:ext cx="9166492" cy="152788"/>
          </a:xfrm>
          <a:prstGeom prst="rect">
            <a:avLst/>
          </a:prstGeom>
        </p:spPr>
      </p:pic>
      <p:sp>
        <p:nvSpPr>
          <p:cNvPr id="5" name="Rectangle 4">
            <a:extLst>
              <a:ext uri="{FF2B5EF4-FFF2-40B4-BE49-F238E27FC236}">
                <a16:creationId xmlns:a16="http://schemas.microsoft.com/office/drawing/2014/main" id="{230C84E0-EB23-14FB-A2A6-7E83148234DD}"/>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D5332A1-EF87-8D13-3A6F-59B860014F2C}"/>
              </a:ext>
            </a:extLst>
          </p:cNvPr>
          <p:cNvSpPr txBox="1"/>
          <p:nvPr/>
        </p:nvSpPr>
        <p:spPr>
          <a:xfrm>
            <a:off x="609600" y="6233659"/>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8" name="TextBox 7">
            <a:extLst>
              <a:ext uri="{FF2B5EF4-FFF2-40B4-BE49-F238E27FC236}">
                <a16:creationId xmlns:a16="http://schemas.microsoft.com/office/drawing/2014/main" id="{4D298D41-B8C7-1050-CE97-D6448EDC3B8E}"/>
              </a:ext>
            </a:extLst>
          </p:cNvPr>
          <p:cNvSpPr txBox="1"/>
          <p:nvPr/>
        </p:nvSpPr>
        <p:spPr>
          <a:xfrm>
            <a:off x="5181600" y="228600"/>
            <a:ext cx="3886200"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cap="none" normalizeH="0" baseline="0" dirty="0">
                <a:ln>
                  <a:noFill/>
                </a:ln>
                <a:solidFill>
                  <a:schemeClr val="tx1"/>
                </a:solidFill>
                <a:effectLst/>
                <a:latin typeface="Calibri" pitchFamily="34" charset="0"/>
                <a:ea typeface="Calibri" pitchFamily="34" charset="0"/>
                <a:cs typeface="Times New Roman" pitchFamily="18" charset="0"/>
              </a:rPr>
              <a:t>Best practice for downspouts calls for burying the extension below grade.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alibri" pitchFamily="34" charset="0"/>
              <a:ea typeface="Calibri" pitchFamily="34"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cap="none" normalizeH="0" baseline="0" dirty="0">
                <a:ln>
                  <a:noFill/>
                </a:ln>
                <a:solidFill>
                  <a:schemeClr val="tx1"/>
                </a:solidFill>
                <a:effectLst/>
                <a:latin typeface="Calibri" pitchFamily="34" charset="0"/>
                <a:ea typeface="Calibri" pitchFamily="34" charset="0"/>
                <a:cs typeface="Times New Roman" pitchFamily="18" charset="0"/>
              </a:rPr>
              <a:t> This places the horizontal section out of the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alibri" pitchFamily="34" charset="0"/>
              <a:ea typeface="Calibri" pitchFamily="34"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cap="none" normalizeH="0" baseline="0" dirty="0">
                <a:ln>
                  <a:noFill/>
                </a:ln>
                <a:solidFill>
                  <a:schemeClr val="tx1"/>
                </a:solidFill>
                <a:effectLst/>
                <a:latin typeface="Calibri" pitchFamily="34" charset="0"/>
                <a:ea typeface="Calibri" pitchFamily="34" charset="0"/>
                <a:cs typeface="Times New Roman" pitchFamily="18" charset="0"/>
              </a:rPr>
              <a:t> To connect to the downspout, an adapter to a solid pipe or a flexible corrugated line like the one shown here, can be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alibri" pitchFamily="34" charset="0"/>
              <a:ea typeface="Calibri" pitchFamily="34"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cap="none" normalizeH="0" baseline="0" dirty="0">
                <a:ln>
                  <a:noFill/>
                </a:ln>
                <a:solidFill>
                  <a:schemeClr val="tx1"/>
                </a:solidFill>
                <a:effectLst/>
                <a:latin typeface="Calibri" pitchFamily="34" charset="0"/>
                <a:ea typeface="Calibri" pitchFamily="34" charset="0"/>
                <a:cs typeface="Times New Roman" pitchFamily="18" charset="0"/>
              </a:rPr>
              <a:t>The end of the extension should run horizontally at least 5 feet from the building foundation or connect to a catchment system, storm sewer, or rainwater harvesting system. </a:t>
            </a:r>
          </a:p>
        </p:txBody>
      </p:sp>
    </p:spTree>
    <p:extLst>
      <p:ext uri="{BB962C8B-B14F-4D97-AF65-F5344CB8AC3E}">
        <p14:creationId xmlns:p14="http://schemas.microsoft.com/office/powerpoint/2010/main" val="26946698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632</Words>
  <Application>Microsoft Office PowerPoint</Application>
  <PresentationFormat>On-screen Show (4:3)</PresentationFormat>
  <Paragraphs>31</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Clayton</dc:creator>
  <cp:lastModifiedBy>Mcdermott, Bella K</cp:lastModifiedBy>
  <cp:revision>11</cp:revision>
  <dcterms:created xsi:type="dcterms:W3CDTF">2012-11-20T14:39:46Z</dcterms:created>
  <dcterms:modified xsi:type="dcterms:W3CDTF">2023-07-24T22:06:48Z</dcterms:modified>
</cp:coreProperties>
</file>