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57" r:id="rId4"/>
    <p:sldId id="260" r:id="rId5"/>
    <p:sldId id="264"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04" autoAdjust="0"/>
  </p:normalViewPr>
  <p:slideViewPr>
    <p:cSldViewPr snapToGrid="0" snapToObjects="1">
      <p:cViewPr varScale="1">
        <p:scale>
          <a:sx n="101" d="100"/>
          <a:sy n="101" d="100"/>
        </p:scale>
        <p:origin x="19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344BB-AC31-406D-8E42-AEDA70E8AE8D}" type="datetimeFigureOut">
              <a:rPr lang="en-US" smtClean="0"/>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D8442-4C4D-453D-B869-D2DDDD3C63D8}" type="slidenum">
              <a:rPr lang="en-US" smtClean="0"/>
              <a:t>‹#›</a:t>
            </a:fld>
            <a:endParaRPr lang="en-US"/>
          </a:p>
        </p:txBody>
      </p:sp>
    </p:spTree>
    <p:extLst>
      <p:ext uri="{BB962C8B-B14F-4D97-AF65-F5344CB8AC3E}">
        <p14:creationId xmlns:p14="http://schemas.microsoft.com/office/powerpoint/2010/main" val="311801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is an example of properly shingled through-wall flashing system. As you can see here, the black flashing is on top of the brick ledge. It goes up onto the framing, and is behind the weather-resistive barrier (white sheet folded out of the way near top of photo). When the WRB is folded down, it will protect the sheathing from moisture damage due to </a:t>
            </a:r>
            <a:r>
              <a:rPr lang="en-US" sz="1200" kern="1200" dirty="0" err="1">
                <a:solidFill>
                  <a:schemeClr val="tx1"/>
                </a:solidFill>
                <a:latin typeface="+mn-lt"/>
                <a:ea typeface="+mn-ea"/>
                <a:cs typeface="+mn-cs"/>
              </a:rPr>
              <a:t>capillaryThis</a:t>
            </a:r>
            <a:r>
              <a:rPr lang="en-US" sz="1200" kern="1200" dirty="0">
                <a:solidFill>
                  <a:schemeClr val="tx1"/>
                </a:solidFill>
                <a:latin typeface="+mn-lt"/>
                <a:ea typeface="+mn-ea"/>
                <a:cs typeface="+mn-cs"/>
              </a:rPr>
              <a:t> is an example of a properly shingled through-wall flashing system. As you can see here, the black flashing starts at the top of the framing and extends down and out over the top of the brick ledge. When the house wrap (the white sheet folded out of the way at the top left of the photo) is folded down, water will be directed down the wall and out under the brick. The continuous drainage plane formed by the house wrap and flashing will protect the sheathing from moisture damage due to capillary action.</a:t>
            </a:r>
          </a:p>
          <a:p>
            <a:r>
              <a:rPr lang="en-US" sz="1200" kern="1200" dirty="0">
                <a:solidFill>
                  <a:schemeClr val="tx1"/>
                </a:solidFill>
                <a:latin typeface="+mn-lt"/>
                <a:ea typeface="+mn-ea"/>
                <a:cs typeface="+mn-cs"/>
              </a:rPr>
              <a:t> action.</a:t>
            </a:r>
          </a:p>
        </p:txBody>
      </p:sp>
      <p:sp>
        <p:nvSpPr>
          <p:cNvPr id="4" name="Slide Number Placeholder 3"/>
          <p:cNvSpPr>
            <a:spLocks noGrp="1"/>
          </p:cNvSpPr>
          <p:nvPr>
            <p:ph type="sldNum" sz="quarter" idx="10"/>
          </p:nvPr>
        </p:nvSpPr>
        <p:spPr/>
        <p:txBody>
          <a:bodyPr/>
          <a:lstStyle/>
          <a:p>
            <a:fld id="{84DD8442-4C4D-453D-B869-D2DDDD3C63D8}" type="slidenum">
              <a:rPr lang="en-US" smtClean="0"/>
              <a:t>2</a:t>
            </a:fld>
            <a:endParaRPr lang="en-US"/>
          </a:p>
        </p:txBody>
      </p:sp>
    </p:spTree>
    <p:extLst>
      <p:ext uri="{BB962C8B-B14F-4D97-AF65-F5344CB8AC3E}">
        <p14:creationId xmlns:p14="http://schemas.microsoft.com/office/powerpoint/2010/main" val="112923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picture clearly displays a problem that we call mortar bridging. This occurs when sloppy workmanship results in mortar getting behind the brick. The problem is that this prevents water from freely draining out of the wall system. In fact, it even bridges the gap between the brick and the framing, allowing water to wick into wood materials, causing lots of problems.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DD8442-4C4D-453D-B869-D2DDDD3C63D8}" type="slidenum">
              <a:rPr lang="en-US" smtClean="0"/>
              <a:t>3</a:t>
            </a:fld>
            <a:endParaRPr lang="en-US"/>
          </a:p>
        </p:txBody>
      </p:sp>
    </p:spTree>
    <p:extLst>
      <p:ext uri="{BB962C8B-B14F-4D97-AF65-F5344CB8AC3E}">
        <p14:creationId xmlns:p14="http://schemas.microsoft.com/office/powerpoint/2010/main" val="321290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Building codes require that weep holes - holes placed at the base of a masonry wall - be spaced every 16 to 32 inches on center. Here you can see that these weep holes (where the holes are at) are placed directly above the through-wall flashing. If water gets behind this brick, it can freely drain down and be wicked out through these ropes to daylight.</a:t>
            </a:r>
          </a:p>
        </p:txBody>
      </p:sp>
      <p:sp>
        <p:nvSpPr>
          <p:cNvPr id="4" name="Slide Number Placeholder 3"/>
          <p:cNvSpPr>
            <a:spLocks noGrp="1"/>
          </p:cNvSpPr>
          <p:nvPr>
            <p:ph type="sldNum" sz="quarter" idx="10"/>
          </p:nvPr>
        </p:nvSpPr>
        <p:spPr/>
        <p:txBody>
          <a:bodyPr/>
          <a:lstStyle/>
          <a:p>
            <a:fld id="{84DD8442-4C4D-453D-B869-D2DDDD3C63D8}" type="slidenum">
              <a:rPr lang="en-US" smtClean="0"/>
              <a:t>4</a:t>
            </a:fld>
            <a:endParaRPr lang="en-US"/>
          </a:p>
        </p:txBody>
      </p:sp>
    </p:spTree>
    <p:extLst>
      <p:ext uri="{BB962C8B-B14F-4D97-AF65-F5344CB8AC3E}">
        <p14:creationId xmlns:p14="http://schemas.microsoft.com/office/powerpoint/2010/main" val="105764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picture  shows what happens when the weep holes get plugged. You can see here that there is water trapped at the base of this brick-veneer wall. It will eventually leak through the building paper and cause moisture problems.</a:t>
            </a:r>
            <a:endParaRPr lang="en-US" dirty="0"/>
          </a:p>
        </p:txBody>
      </p:sp>
      <p:sp>
        <p:nvSpPr>
          <p:cNvPr id="4" name="Slide Number Placeholder 3"/>
          <p:cNvSpPr>
            <a:spLocks noGrp="1"/>
          </p:cNvSpPr>
          <p:nvPr>
            <p:ph type="sldNum" sz="quarter" idx="10"/>
          </p:nvPr>
        </p:nvSpPr>
        <p:spPr/>
        <p:txBody>
          <a:bodyPr/>
          <a:lstStyle/>
          <a:p>
            <a:fld id="{84DD8442-4C4D-453D-B869-D2DDDD3C63D8}" type="slidenum">
              <a:rPr lang="en-US" smtClean="0"/>
              <a:t>5</a:t>
            </a:fld>
            <a:endParaRPr lang="en-US"/>
          </a:p>
        </p:txBody>
      </p:sp>
    </p:spTree>
    <p:extLst>
      <p:ext uri="{BB962C8B-B14F-4D97-AF65-F5344CB8AC3E}">
        <p14:creationId xmlns:p14="http://schemas.microsoft.com/office/powerpoint/2010/main" val="96886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 you can see here there is no air space between the brick and the weather-resistive barrier (WRB), which means there is no pathway for water to freely drain out. Water can easily get trapped behind here, leading to moisture damage. There should be at least a 1-inch airspace between the brick and the WRB.</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4DD8442-4C4D-453D-B869-D2DDDD3C63D8}" type="slidenum">
              <a:rPr lang="en-US" smtClean="0"/>
              <a:t>6</a:t>
            </a:fld>
            <a:endParaRPr lang="en-US"/>
          </a:p>
        </p:txBody>
      </p:sp>
    </p:spTree>
    <p:extLst>
      <p:ext uri="{BB962C8B-B14F-4D97-AF65-F5344CB8AC3E}">
        <p14:creationId xmlns:p14="http://schemas.microsoft.com/office/powerpoint/2010/main" val="234350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190599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24276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9715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15726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87216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DB58E8-D344-5746-A07A-4EA6613FA5D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127262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DB58E8-D344-5746-A07A-4EA6613FA5D7}"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90938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DB58E8-D344-5746-A07A-4EA6613FA5D7}"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239570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B58E8-D344-5746-A07A-4EA6613FA5D7}"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248274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B58E8-D344-5746-A07A-4EA6613FA5D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24977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B58E8-D344-5746-A07A-4EA6613FA5D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47880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B58E8-D344-5746-A07A-4EA6613FA5D7}" type="datetimeFigureOut">
              <a:rPr lang="en-US" smtClean="0"/>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512DD-2907-9C43-B5D2-5FA288261356}" type="slidenum">
              <a:rPr lang="en-US" smtClean="0"/>
              <a:t>‹#›</a:t>
            </a:fld>
            <a:endParaRPr lang="en-US"/>
          </a:p>
        </p:txBody>
      </p:sp>
    </p:spTree>
    <p:extLst>
      <p:ext uri="{BB962C8B-B14F-4D97-AF65-F5344CB8AC3E}">
        <p14:creationId xmlns:p14="http://schemas.microsoft.com/office/powerpoint/2010/main" val="375997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8401E9-F018-915E-C2A1-233BD4730049}"/>
              </a:ext>
            </a:extLst>
          </p:cNvPr>
          <p:cNvSpPr txBox="1">
            <a:spLocks/>
          </p:cNvSpPr>
          <p:nvPr/>
        </p:nvSpPr>
        <p:spPr>
          <a:xfrm>
            <a:off x="162633" y="2879016"/>
            <a:ext cx="879157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t>Flashing and Mortar Issues with Brick-Veneer Walls</a:t>
            </a:r>
          </a:p>
        </p:txBody>
      </p:sp>
      <p:sp>
        <p:nvSpPr>
          <p:cNvPr id="4" name="Rectangle 3">
            <a:extLst>
              <a:ext uri="{FF2B5EF4-FFF2-40B4-BE49-F238E27FC236}">
                <a16:creationId xmlns:a16="http://schemas.microsoft.com/office/drawing/2014/main" id="{2E5CDCE0-EA57-E357-588C-BA6A81B1AAB4}"/>
              </a:ext>
            </a:extLst>
          </p:cNvPr>
          <p:cNvSpPr/>
          <p:nvPr/>
        </p:nvSpPr>
        <p:spPr>
          <a:xfrm>
            <a:off x="0" y="1878"/>
            <a:ext cx="9144000" cy="1574736"/>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CA7D91-2D7A-A2BA-425B-624DA9201D41}"/>
              </a:ext>
            </a:extLst>
          </p:cNvPr>
          <p:cNvSpPr/>
          <p:nvPr/>
        </p:nvSpPr>
        <p:spPr>
          <a:xfrm>
            <a:off x="0" y="6124215"/>
            <a:ext cx="9144000" cy="73378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5C71FE-BEAA-E222-41AA-52A2C93AF6B1}"/>
              </a:ext>
            </a:extLst>
          </p:cNvPr>
          <p:cNvSpPr/>
          <p:nvPr/>
        </p:nvSpPr>
        <p:spPr>
          <a:xfrm>
            <a:off x="0" y="5127383"/>
            <a:ext cx="9144000" cy="1150914"/>
          </a:xfrm>
          <a:prstGeom prst="rect">
            <a:avLst/>
          </a:prstGeom>
          <a:solidFill>
            <a:srgbClr val="00800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DD8353-B813-F5AE-C87F-8BBA02D28052}"/>
              </a:ext>
            </a:extLst>
          </p:cNvPr>
          <p:cNvSpPr txBox="1"/>
          <p:nvPr/>
        </p:nvSpPr>
        <p:spPr>
          <a:xfrm>
            <a:off x="173391" y="5545224"/>
            <a:ext cx="8120429" cy="369332"/>
          </a:xfrm>
          <a:prstGeom prst="rect">
            <a:avLst/>
          </a:prstGeom>
          <a:noFill/>
        </p:spPr>
        <p:txBody>
          <a:bodyPr wrap="square" rtlCol="0">
            <a:spAutoFit/>
          </a:bodyPr>
          <a:lstStyle/>
          <a:p>
            <a:r>
              <a:rPr lang="en-US" dirty="0">
                <a:solidFill>
                  <a:schemeClr val="bg1"/>
                </a:solidFill>
              </a:rPr>
              <a:t>Steve Easley &amp; Associates, LLC</a:t>
            </a:r>
          </a:p>
        </p:txBody>
      </p:sp>
      <p:sp>
        <p:nvSpPr>
          <p:cNvPr id="8" name="TextBox 7">
            <a:extLst>
              <a:ext uri="{FF2B5EF4-FFF2-40B4-BE49-F238E27FC236}">
                <a16:creationId xmlns:a16="http://schemas.microsoft.com/office/drawing/2014/main" id="{8E110E76-F17F-6188-39CD-1167C8F016A1}"/>
              </a:ext>
            </a:extLst>
          </p:cNvPr>
          <p:cNvSpPr txBox="1"/>
          <p:nvPr/>
        </p:nvSpPr>
        <p:spPr>
          <a:xfrm>
            <a:off x="162633" y="6483791"/>
            <a:ext cx="4624752" cy="369332"/>
          </a:xfrm>
          <a:prstGeom prst="rect">
            <a:avLst/>
          </a:prstGeom>
          <a:noFill/>
        </p:spPr>
        <p:txBody>
          <a:bodyPr wrap="square">
            <a:spAutoFit/>
          </a:bodyPr>
          <a:lstStyle/>
          <a:p>
            <a:r>
              <a:rPr lang="en-US" dirty="0">
                <a:solidFill>
                  <a:schemeClr val="bg1"/>
                </a:solidFill>
              </a:rPr>
              <a:t>www.steveeasley.com</a:t>
            </a:r>
          </a:p>
        </p:txBody>
      </p:sp>
      <p:pic>
        <p:nvPicPr>
          <p:cNvPr id="9" name="Picture 8">
            <a:extLst>
              <a:ext uri="{FF2B5EF4-FFF2-40B4-BE49-F238E27FC236}">
                <a16:creationId xmlns:a16="http://schemas.microsoft.com/office/drawing/2014/main" id="{3AB87154-E93D-AD5E-13D1-B90BC591C1EB}"/>
              </a:ext>
            </a:extLst>
          </p:cNvPr>
          <p:cNvPicPr>
            <a:picLocks noChangeAspect="1"/>
          </p:cNvPicPr>
          <p:nvPr/>
        </p:nvPicPr>
        <p:blipFill>
          <a:blip r:embed="rId2"/>
          <a:stretch>
            <a:fillRect/>
          </a:stretch>
        </p:blipFill>
        <p:spPr>
          <a:xfrm>
            <a:off x="5473996" y="229653"/>
            <a:ext cx="3460279" cy="596921"/>
          </a:xfrm>
          <a:prstGeom prst="rect">
            <a:avLst/>
          </a:prstGeom>
        </p:spPr>
      </p:pic>
      <p:pic>
        <p:nvPicPr>
          <p:cNvPr id="10" name="Picture 9">
            <a:extLst>
              <a:ext uri="{FF2B5EF4-FFF2-40B4-BE49-F238E27FC236}">
                <a16:creationId xmlns:a16="http://schemas.microsoft.com/office/drawing/2014/main" id="{50EDB040-BF56-1281-3B81-AC5FF2725971}"/>
              </a:ext>
            </a:extLst>
          </p:cNvPr>
          <p:cNvPicPr>
            <a:picLocks noChangeAspect="1"/>
          </p:cNvPicPr>
          <p:nvPr/>
        </p:nvPicPr>
        <p:blipFill rotWithShape="1">
          <a:blip r:embed="rId3"/>
          <a:srcRect l="1" r="306" b="18054"/>
          <a:stretch/>
        </p:blipFill>
        <p:spPr>
          <a:xfrm>
            <a:off x="-11613" y="1562069"/>
            <a:ext cx="9155613" cy="119753"/>
          </a:xfrm>
          <a:prstGeom prst="rect">
            <a:avLst/>
          </a:prstGeom>
        </p:spPr>
      </p:pic>
      <p:sp>
        <p:nvSpPr>
          <p:cNvPr id="11" name="TextBox 10">
            <a:extLst>
              <a:ext uri="{FF2B5EF4-FFF2-40B4-BE49-F238E27FC236}">
                <a16:creationId xmlns:a16="http://schemas.microsoft.com/office/drawing/2014/main" id="{C0E75D6B-D46B-ED96-296F-170BB73B5D57}"/>
              </a:ext>
            </a:extLst>
          </p:cNvPr>
          <p:cNvSpPr txBox="1"/>
          <p:nvPr/>
        </p:nvSpPr>
        <p:spPr>
          <a:xfrm>
            <a:off x="186969" y="5856233"/>
            <a:ext cx="3590925" cy="369332"/>
          </a:xfrm>
          <a:prstGeom prst="rect">
            <a:avLst/>
          </a:prstGeom>
          <a:noFill/>
        </p:spPr>
        <p:txBody>
          <a:bodyPr wrap="square" rtlCol="0">
            <a:spAutoFit/>
          </a:bodyPr>
          <a:lstStyle/>
          <a:p>
            <a:r>
              <a:rPr lang="en-US" dirty="0">
                <a:solidFill>
                  <a:schemeClr val="bg1"/>
                </a:solidFill>
              </a:rPr>
              <a:t>June 2023</a:t>
            </a:r>
          </a:p>
        </p:txBody>
      </p:sp>
      <p:sp>
        <p:nvSpPr>
          <p:cNvPr id="12" name="Rectangle 11">
            <a:extLst>
              <a:ext uri="{FF2B5EF4-FFF2-40B4-BE49-F238E27FC236}">
                <a16:creationId xmlns:a16="http://schemas.microsoft.com/office/drawing/2014/main" id="{26CB1B85-F5B9-38A7-27A9-102D3FCAB8ED}"/>
              </a:ext>
            </a:extLst>
          </p:cNvPr>
          <p:cNvSpPr/>
          <p:nvPr/>
        </p:nvSpPr>
        <p:spPr>
          <a:xfrm>
            <a:off x="6427563" y="5798634"/>
            <a:ext cx="2716437" cy="1059367"/>
          </a:xfrm>
          <a:prstGeom prst="rect">
            <a:avLst/>
          </a:prstGeom>
          <a:solidFill>
            <a:schemeClr val="bg1"/>
          </a:solidFill>
          <a:ln w="28575">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ext, logo&#10;&#10;Description automatically generated">
            <a:extLst>
              <a:ext uri="{FF2B5EF4-FFF2-40B4-BE49-F238E27FC236}">
                <a16:creationId xmlns:a16="http://schemas.microsoft.com/office/drawing/2014/main" id="{07AE31F3-FBE7-AF39-14FB-3D0C493C0804}"/>
              </a:ext>
            </a:extLst>
          </p:cNvPr>
          <p:cNvPicPr>
            <a:picLocks noChangeAspect="1"/>
          </p:cNvPicPr>
          <p:nvPr/>
        </p:nvPicPr>
        <p:blipFill>
          <a:blip r:embed="rId4"/>
          <a:stretch>
            <a:fillRect/>
          </a:stretch>
        </p:blipFill>
        <p:spPr>
          <a:xfrm>
            <a:off x="6445403" y="5816580"/>
            <a:ext cx="2643953" cy="1021741"/>
          </a:xfrm>
          <a:prstGeom prst="rect">
            <a:avLst/>
          </a:prstGeom>
        </p:spPr>
      </p:pic>
      <p:sp>
        <p:nvSpPr>
          <p:cNvPr id="14" name="TextBox 13">
            <a:extLst>
              <a:ext uri="{FF2B5EF4-FFF2-40B4-BE49-F238E27FC236}">
                <a16:creationId xmlns:a16="http://schemas.microsoft.com/office/drawing/2014/main" id="{B00A18AC-5645-7846-E936-10D503996EF9}"/>
              </a:ext>
            </a:extLst>
          </p:cNvPr>
          <p:cNvSpPr txBox="1"/>
          <p:nvPr/>
        </p:nvSpPr>
        <p:spPr>
          <a:xfrm>
            <a:off x="176211" y="5222550"/>
            <a:ext cx="4916246" cy="369332"/>
          </a:xfrm>
          <a:prstGeom prst="rect">
            <a:avLst/>
          </a:prstGeom>
          <a:noFill/>
        </p:spPr>
        <p:txBody>
          <a:bodyPr wrap="square" rtlCol="0">
            <a:spAutoFit/>
          </a:bodyPr>
          <a:lstStyle/>
          <a:p>
            <a:r>
              <a:rPr lang="en-US" dirty="0">
                <a:solidFill>
                  <a:schemeClr val="bg1"/>
                </a:solidFill>
              </a:rPr>
              <a:t>Prepared for DOE’s Building America Program</a:t>
            </a:r>
          </a:p>
        </p:txBody>
      </p:sp>
    </p:spTree>
    <p:extLst>
      <p:ext uri="{BB962C8B-B14F-4D97-AF65-F5344CB8AC3E}">
        <p14:creationId xmlns:p14="http://schemas.microsoft.com/office/powerpoint/2010/main" val="320762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703" b="8864"/>
          <a:stretch/>
        </p:blipFill>
        <p:spPr>
          <a:xfrm>
            <a:off x="1009650" y="113011"/>
            <a:ext cx="7058889" cy="4841281"/>
          </a:xfrm>
          <a:prstGeom prst="rect">
            <a:avLst/>
          </a:prstGeom>
        </p:spPr>
      </p:pic>
      <p:pic>
        <p:nvPicPr>
          <p:cNvPr id="2" name="Picture 1">
            <a:extLst>
              <a:ext uri="{FF2B5EF4-FFF2-40B4-BE49-F238E27FC236}">
                <a16:creationId xmlns:a16="http://schemas.microsoft.com/office/drawing/2014/main" id="{4DA61009-04BD-83F4-3340-786A66ADFA97}"/>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81A76EBD-3748-5267-152B-8D9EB930967B}"/>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9350945-BAC5-3000-E202-F7AA95975A4F}"/>
              </a:ext>
            </a:extLst>
          </p:cNvPr>
          <p:cNvSpPr txBox="1"/>
          <p:nvPr/>
        </p:nvSpPr>
        <p:spPr>
          <a:xfrm>
            <a:off x="3590925" y="4924902"/>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0" name="TextBox 9">
            <a:extLst>
              <a:ext uri="{FF2B5EF4-FFF2-40B4-BE49-F238E27FC236}">
                <a16:creationId xmlns:a16="http://schemas.microsoft.com/office/drawing/2014/main" id="{9F35FCB3-00D6-0123-12CA-E4C05BCDCDBA}"/>
              </a:ext>
            </a:extLst>
          </p:cNvPr>
          <p:cNvSpPr txBox="1"/>
          <p:nvPr/>
        </p:nvSpPr>
        <p:spPr>
          <a:xfrm>
            <a:off x="866775" y="5210455"/>
            <a:ext cx="7296150" cy="1384995"/>
          </a:xfrm>
          <a:prstGeom prst="rect">
            <a:avLst/>
          </a:prstGeom>
          <a:noFill/>
        </p:spPr>
        <p:txBody>
          <a:bodyPr wrap="square">
            <a:spAutoFit/>
          </a:bodyPr>
          <a:lstStyle/>
          <a:p>
            <a:r>
              <a:rPr lang="en-US" sz="1400" kern="1200" dirty="0">
                <a:solidFill>
                  <a:schemeClr val="tx1"/>
                </a:solidFill>
                <a:latin typeface="+mn-lt"/>
                <a:ea typeface="+mn-ea"/>
                <a:cs typeface="+mn-cs"/>
              </a:rPr>
              <a:t>This is an example of a properly shingled through-wall flashing system. As you can see here, the black flashing starts at the top of the framing and extends down and out over the top of the brick ledge. When the house wrap (the white sheet folded out of the way at the top left of the photo) is folded down, water will be directed down the wall and out under the brick. The continuous drainage plane formed by the house wrap and flashing will protect the sheathing from moisture damage due to capillary action.</a:t>
            </a:r>
          </a:p>
        </p:txBody>
      </p:sp>
    </p:spTree>
    <p:extLst>
      <p:ext uri="{BB962C8B-B14F-4D97-AF65-F5344CB8AC3E}">
        <p14:creationId xmlns:p14="http://schemas.microsoft.com/office/powerpoint/2010/main" val="49165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51.jpg"/>
          <p:cNvPicPr>
            <a:picLocks noChangeAspect="1"/>
          </p:cNvPicPr>
          <p:nvPr/>
        </p:nvPicPr>
        <p:blipFill rotWithShape="1">
          <a:blip r:embed="rId3">
            <a:extLst>
              <a:ext uri="{28A0092B-C50C-407E-A947-70E740481C1C}">
                <a14:useLocalDpi xmlns:a14="http://schemas.microsoft.com/office/drawing/2010/main" val="0"/>
              </a:ext>
            </a:extLst>
          </a:blip>
          <a:srcRect t="16738" b="13079"/>
          <a:stretch/>
        </p:blipFill>
        <p:spPr>
          <a:xfrm>
            <a:off x="2281238" y="131765"/>
            <a:ext cx="4731506" cy="4640260"/>
          </a:xfrm>
          <a:prstGeom prst="rect">
            <a:avLst/>
          </a:prstGeom>
        </p:spPr>
      </p:pic>
      <p:pic>
        <p:nvPicPr>
          <p:cNvPr id="2" name="Picture 1">
            <a:extLst>
              <a:ext uri="{FF2B5EF4-FFF2-40B4-BE49-F238E27FC236}">
                <a16:creationId xmlns:a16="http://schemas.microsoft.com/office/drawing/2014/main" id="{6B344005-9176-858C-A819-3E8EFB1689DA}"/>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6A7AD0EA-94C3-06C5-7585-97E712473D93}"/>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B3D6162-985C-41A7-4EB4-48EB02E19AD1}"/>
              </a:ext>
            </a:extLst>
          </p:cNvPr>
          <p:cNvSpPr txBox="1"/>
          <p:nvPr/>
        </p:nvSpPr>
        <p:spPr>
          <a:xfrm>
            <a:off x="2552700" y="4772025"/>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5372684E-EE68-FDF4-4371-9C851C54664A}"/>
              </a:ext>
            </a:extLst>
          </p:cNvPr>
          <p:cNvSpPr txBox="1"/>
          <p:nvPr/>
        </p:nvSpPr>
        <p:spPr>
          <a:xfrm>
            <a:off x="2181226" y="5088356"/>
            <a:ext cx="4933950" cy="1600438"/>
          </a:xfrm>
          <a:prstGeom prst="rect">
            <a:avLst/>
          </a:prstGeom>
          <a:noFill/>
        </p:spPr>
        <p:txBody>
          <a:bodyPr wrap="square">
            <a:spAutoFit/>
          </a:bodyPr>
          <a:lstStyle/>
          <a:p>
            <a:r>
              <a:rPr lang="en-US" sz="1400" kern="1200" dirty="0">
                <a:solidFill>
                  <a:schemeClr val="tx1"/>
                </a:solidFill>
                <a:latin typeface="+mn-lt"/>
                <a:ea typeface="+mn-ea"/>
                <a:cs typeface="+mn-cs"/>
              </a:rPr>
              <a:t>This picture clearly displays a problem that we call mortar bridging. This occurs when sloppy workmanship results in mortar oozing out behind the brick. This excess mortar can prevent water from freely draining out of the wall system. In fact, it even bridges the gap between the brick and the framing, allowing water to wick into wood materials, potentially causing damage to the sheathing and framing.</a:t>
            </a:r>
          </a:p>
        </p:txBody>
      </p:sp>
    </p:spTree>
    <p:extLst>
      <p:ext uri="{BB962C8B-B14F-4D97-AF65-F5344CB8AC3E}">
        <p14:creationId xmlns:p14="http://schemas.microsoft.com/office/powerpoint/2010/main" val="361754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1-0140_IMG.JPG"/>
          <p:cNvPicPr>
            <a:picLocks noChangeAspect="1"/>
          </p:cNvPicPr>
          <p:nvPr/>
        </p:nvPicPr>
        <p:blipFill rotWithShape="1">
          <a:blip r:embed="rId3">
            <a:extLst>
              <a:ext uri="{28A0092B-C50C-407E-A947-70E740481C1C}">
                <a14:useLocalDpi xmlns:a14="http://schemas.microsoft.com/office/drawing/2010/main" val="0"/>
              </a:ext>
            </a:extLst>
          </a:blip>
          <a:srcRect l="-1" t="15005" r="1518" b="-846"/>
          <a:stretch/>
        </p:blipFill>
        <p:spPr>
          <a:xfrm>
            <a:off x="473403" y="118153"/>
            <a:ext cx="8222922" cy="5324743"/>
          </a:xfrm>
          <a:prstGeom prst="rect">
            <a:avLst/>
          </a:prstGeom>
        </p:spPr>
      </p:pic>
      <p:sp>
        <p:nvSpPr>
          <p:cNvPr id="4" name="TextBox 3">
            <a:extLst>
              <a:ext uri="{FF2B5EF4-FFF2-40B4-BE49-F238E27FC236}">
                <a16:creationId xmlns:a16="http://schemas.microsoft.com/office/drawing/2014/main" id="{09365F3C-98C5-20CF-7351-78FBF853FAF5}"/>
              </a:ext>
            </a:extLst>
          </p:cNvPr>
          <p:cNvSpPr txBox="1"/>
          <p:nvPr/>
        </p:nvSpPr>
        <p:spPr>
          <a:xfrm>
            <a:off x="368628" y="5634818"/>
            <a:ext cx="8327697" cy="954107"/>
          </a:xfrm>
          <a:prstGeom prst="rect">
            <a:avLst/>
          </a:prstGeom>
          <a:noFill/>
        </p:spPr>
        <p:txBody>
          <a:bodyPr wrap="square">
            <a:spAutoFit/>
          </a:bodyPr>
          <a:lstStyle/>
          <a:p>
            <a:r>
              <a:rPr lang="en-US" sz="1400" kern="1200" dirty="0">
                <a:solidFill>
                  <a:schemeClr val="tx1"/>
                </a:solidFill>
                <a:latin typeface="+mn-lt"/>
                <a:ea typeface="+mn-ea"/>
                <a:cs typeface="+mn-cs"/>
              </a:rPr>
              <a:t>Building codes require that weep holes - holes placed at the base of a masonry wall - be spaced every 16 to 32 inches on center. Here you can see that these weep holes (where the holes are at) are correctly placed directly above the through-wall flashing. If water gets behind this brick, it can freely drain down and be wicked out through these ropes to daylight.</a:t>
            </a:r>
          </a:p>
        </p:txBody>
      </p:sp>
      <p:pic>
        <p:nvPicPr>
          <p:cNvPr id="5" name="Picture 4">
            <a:extLst>
              <a:ext uri="{FF2B5EF4-FFF2-40B4-BE49-F238E27FC236}">
                <a16:creationId xmlns:a16="http://schemas.microsoft.com/office/drawing/2014/main" id="{66501763-93EC-33D6-16D0-5D03980C077A}"/>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6" name="Rectangle 5">
            <a:extLst>
              <a:ext uri="{FF2B5EF4-FFF2-40B4-BE49-F238E27FC236}">
                <a16:creationId xmlns:a16="http://schemas.microsoft.com/office/drawing/2014/main" id="{43751E8C-7918-C242-EAFB-3F4334E95762}"/>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F8ABD28-C27A-8A73-36EA-54D7E430865B}"/>
              </a:ext>
            </a:extLst>
          </p:cNvPr>
          <p:cNvSpPr txBox="1"/>
          <p:nvPr/>
        </p:nvSpPr>
        <p:spPr>
          <a:xfrm>
            <a:off x="4229100" y="5362422"/>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Tree>
    <p:extLst>
      <p:ext uri="{BB962C8B-B14F-4D97-AF65-F5344CB8AC3E}">
        <p14:creationId xmlns:p14="http://schemas.microsoft.com/office/powerpoint/2010/main" val="49165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ter behind brick.jpg"/>
          <p:cNvPicPr>
            <a:picLocks noChangeAspect="1"/>
          </p:cNvPicPr>
          <p:nvPr/>
        </p:nvPicPr>
        <p:blipFill rotWithShape="1">
          <a:blip r:embed="rId3">
            <a:extLst>
              <a:ext uri="{28A0092B-C50C-407E-A947-70E740481C1C}">
                <a14:useLocalDpi xmlns:a14="http://schemas.microsoft.com/office/drawing/2010/main" val="0"/>
              </a:ext>
            </a:extLst>
          </a:blip>
          <a:srcRect t="12295"/>
          <a:stretch/>
        </p:blipFill>
        <p:spPr>
          <a:xfrm>
            <a:off x="990600" y="116201"/>
            <a:ext cx="7081837" cy="4679044"/>
          </a:xfrm>
          <a:prstGeom prst="rect">
            <a:avLst/>
          </a:prstGeom>
        </p:spPr>
      </p:pic>
      <p:pic>
        <p:nvPicPr>
          <p:cNvPr id="2" name="Picture 1">
            <a:extLst>
              <a:ext uri="{FF2B5EF4-FFF2-40B4-BE49-F238E27FC236}">
                <a16:creationId xmlns:a16="http://schemas.microsoft.com/office/drawing/2014/main" id="{ADE480CC-A9F5-C9C6-828D-59F6397528CF}"/>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5C010300-28C8-15C4-4104-80D1B13B923F}"/>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289A32-9AEF-D606-512C-27B62640C9F7}"/>
              </a:ext>
            </a:extLst>
          </p:cNvPr>
          <p:cNvSpPr txBox="1"/>
          <p:nvPr/>
        </p:nvSpPr>
        <p:spPr>
          <a:xfrm>
            <a:off x="3581400" y="4792505"/>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0" name="TextBox 9">
            <a:extLst>
              <a:ext uri="{FF2B5EF4-FFF2-40B4-BE49-F238E27FC236}">
                <a16:creationId xmlns:a16="http://schemas.microsoft.com/office/drawing/2014/main" id="{F1D73C5D-EFF2-D5C2-4B06-0162336CC50D}"/>
              </a:ext>
            </a:extLst>
          </p:cNvPr>
          <p:cNvSpPr txBox="1"/>
          <p:nvPr/>
        </p:nvSpPr>
        <p:spPr>
          <a:xfrm>
            <a:off x="899273" y="5338942"/>
            <a:ext cx="7173163" cy="954107"/>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This picture is looking down between the brick veneer and the building paper on the exterior wall. (The metal piece is a brick tie.) This photo shows what happens when the weep holes get plugged. You can see here that there is water trapped at the base of this brick-veneer wall. It will eventually leak through the building paper and cause moisture problems.</a:t>
            </a:r>
            <a:endParaRPr lang="en-US" sz="1400" dirty="0"/>
          </a:p>
        </p:txBody>
      </p:sp>
    </p:spTree>
    <p:extLst>
      <p:ext uri="{BB962C8B-B14F-4D97-AF65-F5344CB8AC3E}">
        <p14:creationId xmlns:p14="http://schemas.microsoft.com/office/powerpoint/2010/main" val="17302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534.JPG"/>
          <p:cNvPicPr>
            <a:picLocks noChangeAspect="1"/>
          </p:cNvPicPr>
          <p:nvPr/>
        </p:nvPicPr>
        <p:blipFill rotWithShape="1">
          <a:blip r:embed="rId3">
            <a:extLst>
              <a:ext uri="{28A0092B-C50C-407E-A947-70E740481C1C}">
                <a14:useLocalDpi xmlns:a14="http://schemas.microsoft.com/office/drawing/2010/main" val="0"/>
              </a:ext>
            </a:extLst>
          </a:blip>
          <a:srcRect b="11666"/>
          <a:stretch/>
        </p:blipFill>
        <p:spPr>
          <a:xfrm>
            <a:off x="804616" y="113616"/>
            <a:ext cx="7479391" cy="4955132"/>
          </a:xfrm>
          <a:prstGeom prst="rect">
            <a:avLst/>
          </a:prstGeom>
        </p:spPr>
      </p:pic>
      <p:pic>
        <p:nvPicPr>
          <p:cNvPr id="3" name="Picture 2">
            <a:extLst>
              <a:ext uri="{FF2B5EF4-FFF2-40B4-BE49-F238E27FC236}">
                <a16:creationId xmlns:a16="http://schemas.microsoft.com/office/drawing/2014/main" id="{119DD663-92C2-B87A-AF59-79306DFECDF6}"/>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4" name="Rectangle 3">
            <a:extLst>
              <a:ext uri="{FF2B5EF4-FFF2-40B4-BE49-F238E27FC236}">
                <a16:creationId xmlns:a16="http://schemas.microsoft.com/office/drawing/2014/main" id="{48E491D0-AE52-A67A-5A00-71921C48F6EF}"/>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E31A52-B551-5381-B625-4FEB63EC7E74}"/>
              </a:ext>
            </a:extLst>
          </p:cNvPr>
          <p:cNvSpPr txBox="1"/>
          <p:nvPr/>
        </p:nvSpPr>
        <p:spPr>
          <a:xfrm>
            <a:off x="3767384" y="5070442"/>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F3D79D1A-A5F2-9E0D-B66F-CE54C89BE995}"/>
              </a:ext>
            </a:extLst>
          </p:cNvPr>
          <p:cNvSpPr txBox="1"/>
          <p:nvPr/>
        </p:nvSpPr>
        <p:spPr>
          <a:xfrm>
            <a:off x="699841" y="5564579"/>
            <a:ext cx="7710733" cy="954107"/>
          </a:xfrm>
          <a:prstGeom prst="rect">
            <a:avLst/>
          </a:prstGeom>
          <a:noFill/>
        </p:spPr>
        <p:txBody>
          <a:bodyPr wrap="square">
            <a:spAutoFit/>
          </a:bodyPr>
          <a:lstStyle/>
          <a:p>
            <a:r>
              <a:rPr lang="en-US" sz="1400" kern="1200" dirty="0">
                <a:solidFill>
                  <a:schemeClr val="tx1"/>
                </a:solidFill>
                <a:latin typeface="+mn-lt"/>
                <a:ea typeface="+mn-ea"/>
                <a:cs typeface="+mn-cs"/>
              </a:rPr>
              <a:t>As you can see here, there is no air space between the brick and the weather-resistive barrier (WRB), which means there is no pathway for water to freely drain out. Water can easily get trapped behind here, leading to moisture damage. There should be at least a 1-inch airspace between the brick and the WRB.</a:t>
            </a:r>
          </a:p>
        </p:txBody>
      </p:sp>
    </p:spTree>
    <p:extLst>
      <p:ext uri="{BB962C8B-B14F-4D97-AF65-F5344CB8AC3E}">
        <p14:creationId xmlns:p14="http://schemas.microsoft.com/office/powerpoint/2010/main" val="491651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875</Words>
  <Application>Microsoft Office PowerPoint</Application>
  <PresentationFormat>On-screen Show (4:3)</PresentationFormat>
  <Paragraphs>26</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Steve Easley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Flashiing at bottom of walls</dc:title>
  <dc:creator>Steve  Easley</dc:creator>
  <cp:lastModifiedBy>Mcdermott, Bella K</cp:lastModifiedBy>
  <cp:revision>16</cp:revision>
  <dcterms:created xsi:type="dcterms:W3CDTF">2012-08-27T22:15:06Z</dcterms:created>
  <dcterms:modified xsi:type="dcterms:W3CDTF">2023-07-24T22:07:57Z</dcterms:modified>
</cp:coreProperties>
</file>