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2" r:id="rId2"/>
    <p:sldId id="261" r:id="rId3"/>
    <p:sldId id="256" r:id="rId4"/>
    <p:sldId id="260" r:id="rId5"/>
    <p:sldId id="258" r:id="rId6"/>
    <p:sldId id="25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2165" autoAdjust="0"/>
  </p:normalViewPr>
  <p:slideViewPr>
    <p:cSldViewPr snapToGrid="0" snapToObjects="1">
      <p:cViewPr varScale="1">
        <p:scale>
          <a:sx n="82" d="100"/>
          <a:sy n="82" d="100"/>
        </p:scale>
        <p:origin x="23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1D85B-F42B-459D-85F9-5830C6A9CA2A}" type="datetimeFigureOut">
              <a:rPr lang="en-US" smtClean="0"/>
              <a:t>7/24/2023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AE623-3575-4C6B-94E9-6199D15BE0B7}" type="slidenum">
              <a:rPr lang="en-US" smtClean="0"/>
              <a:t>‹#›</a:t>
            </a:fld>
            <a:endParaRPr lang="en-US"/>
          </a:p>
        </p:txBody>
      </p:sp>
    </p:spTree>
    <p:extLst>
      <p:ext uri="{BB962C8B-B14F-4D97-AF65-F5344CB8AC3E}">
        <p14:creationId xmlns:p14="http://schemas.microsoft.com/office/powerpoint/2010/main" val="436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All cladding systems leak. It's not a matter of </a:t>
            </a:r>
            <a:r>
              <a:rPr lang="en-US" sz="1200" i="1" kern="1200" dirty="0">
                <a:solidFill>
                  <a:schemeClr val="tx1"/>
                </a:solidFill>
                <a:latin typeface="+mn-lt"/>
                <a:ea typeface="+mn-ea"/>
                <a:cs typeface="+mn-cs"/>
              </a:rPr>
              <a:t>if</a:t>
            </a:r>
            <a:r>
              <a:rPr lang="en-US" sz="1200" i="0" kern="1200" dirty="0">
                <a:solidFill>
                  <a:schemeClr val="tx1"/>
                </a:solidFill>
                <a:latin typeface="+mn-lt"/>
                <a:ea typeface="+mn-ea"/>
                <a:cs typeface="+mn-cs"/>
              </a:rPr>
              <a:t>, it's a matter of </a:t>
            </a:r>
            <a:r>
              <a:rPr lang="en-US" sz="1200" i="1" kern="1200" dirty="0">
                <a:solidFill>
                  <a:schemeClr val="tx1"/>
                </a:solidFill>
                <a:latin typeface="+mn-lt"/>
                <a:ea typeface="+mn-ea"/>
                <a:cs typeface="+mn-cs"/>
              </a:rPr>
              <a:t>when</a:t>
            </a:r>
            <a:r>
              <a:rPr lang="en-US" sz="1200" i="0" kern="1200" dirty="0">
                <a:solidFill>
                  <a:schemeClr val="tx1"/>
                </a:solidFill>
                <a:latin typeface="+mn-lt"/>
                <a:ea typeface="+mn-ea"/>
                <a:cs typeface="+mn-cs"/>
              </a:rPr>
              <a:t>. It's important to understand that proper moisture management dictates that when water gets through penetrations, we want this water to drain down the wall freely and exit the wall at the base of the siding. That's why the detailing and integration of flashings are so critical to building long-lasting, durable buildings.</a:t>
            </a:r>
          </a:p>
          <a:p>
            <a:endParaRPr lang="en-US" dirty="0"/>
          </a:p>
        </p:txBody>
      </p:sp>
      <p:sp>
        <p:nvSpPr>
          <p:cNvPr id="4" name="Slide Number Placeholder 3"/>
          <p:cNvSpPr>
            <a:spLocks noGrp="1"/>
          </p:cNvSpPr>
          <p:nvPr>
            <p:ph type="sldNum" sz="quarter" idx="10"/>
          </p:nvPr>
        </p:nvSpPr>
        <p:spPr/>
        <p:txBody>
          <a:bodyPr/>
          <a:lstStyle/>
          <a:p>
            <a:fld id="{FF7AE623-3575-4C6B-94E9-6199D15BE0B7}" type="slidenum">
              <a:rPr lang="en-US" smtClean="0"/>
              <a:t>2</a:t>
            </a:fld>
            <a:endParaRPr lang="en-US"/>
          </a:p>
        </p:txBody>
      </p:sp>
    </p:spTree>
    <p:extLst>
      <p:ext uri="{BB962C8B-B14F-4D97-AF65-F5344CB8AC3E}">
        <p14:creationId xmlns:p14="http://schemas.microsoft.com/office/powerpoint/2010/main" val="68283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this photograph we can see that this home has cement-board siding over foam board sheathing. Even though foam board sheathing is not affected by moisture, codes still require that we have a weather-resistive barrier (WRB) over the foam sheathing unless the product is approved for use as a WRB (when the joints are taped with an approved tape). As you can see here, the butt-joint of this siding lines up perfectly with the seam in the foam, which is not a recommended practice because in a wind-driven rain, it would be very easy for water to penetrate this seam and get in between the foam boards into the wall cavity where it can cause a lot of damage. It's critical to have a properly shingled WRB that directs the water downward, where it can exit freely.</a:t>
            </a:r>
          </a:p>
          <a:p>
            <a:endParaRPr lang="en-US" dirty="0"/>
          </a:p>
        </p:txBody>
      </p:sp>
      <p:sp>
        <p:nvSpPr>
          <p:cNvPr id="4" name="Slide Number Placeholder 3"/>
          <p:cNvSpPr>
            <a:spLocks noGrp="1"/>
          </p:cNvSpPr>
          <p:nvPr>
            <p:ph type="sldNum" sz="quarter" idx="10"/>
          </p:nvPr>
        </p:nvSpPr>
        <p:spPr/>
        <p:txBody>
          <a:bodyPr/>
          <a:lstStyle/>
          <a:p>
            <a:fld id="{FF7AE623-3575-4C6B-94E9-6199D15BE0B7}" type="slidenum">
              <a:rPr lang="en-US" smtClean="0"/>
              <a:t>3</a:t>
            </a:fld>
            <a:endParaRPr lang="en-US"/>
          </a:p>
        </p:txBody>
      </p:sp>
    </p:spTree>
    <p:extLst>
      <p:ext uri="{BB962C8B-B14F-4D97-AF65-F5344CB8AC3E}">
        <p14:creationId xmlns:p14="http://schemas.microsoft.com/office/powerpoint/2010/main" val="45012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This photograph shows an example of improper drainage at the base of the wall in conjunction with cement-board siding.  The moisture build-up in the siding shows that the wall is not getting free drainage. One of the problems here is there is not enough space between the bottom of the siding and that through-wall flashing. There should be at least a 1/8- inch gap to prevent capillary action. And it's important that the flashing be properly integrated </a:t>
            </a:r>
            <a:r>
              <a:rPr lang="en-US" sz="1200" i="1" kern="1200" dirty="0">
                <a:solidFill>
                  <a:schemeClr val="tx1"/>
                </a:solidFill>
                <a:latin typeface="+mn-lt"/>
                <a:ea typeface="+mn-ea"/>
                <a:cs typeface="+mn-cs"/>
              </a:rPr>
              <a:t>behind</a:t>
            </a:r>
            <a:r>
              <a:rPr lang="en-US" sz="1200" i="0" kern="1200" dirty="0">
                <a:solidFill>
                  <a:schemeClr val="tx1"/>
                </a:solidFill>
                <a:latin typeface="+mn-lt"/>
                <a:ea typeface="+mn-ea"/>
                <a:cs typeface="+mn-cs"/>
              </a:rPr>
              <a:t> the weather-resistive barrier for proper shingling of water away from the house.</a:t>
            </a:r>
          </a:p>
        </p:txBody>
      </p:sp>
      <p:sp>
        <p:nvSpPr>
          <p:cNvPr id="4" name="Slide Number Placeholder 3"/>
          <p:cNvSpPr>
            <a:spLocks noGrp="1"/>
          </p:cNvSpPr>
          <p:nvPr>
            <p:ph type="sldNum" sz="quarter" idx="10"/>
          </p:nvPr>
        </p:nvSpPr>
        <p:spPr/>
        <p:txBody>
          <a:bodyPr/>
          <a:lstStyle/>
          <a:p>
            <a:fld id="{FF7AE623-3575-4C6B-94E9-6199D15BE0B7}" type="slidenum">
              <a:rPr lang="en-US" smtClean="0"/>
              <a:t>4</a:t>
            </a:fld>
            <a:endParaRPr lang="en-US"/>
          </a:p>
        </p:txBody>
      </p:sp>
    </p:spTree>
    <p:extLst>
      <p:ext uri="{BB962C8B-B14F-4D97-AF65-F5344CB8AC3E}">
        <p14:creationId xmlns:p14="http://schemas.microsoft.com/office/powerpoint/2010/main" val="411608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the photograph on the left, we can see that we have T-111 siding. These T-111 siding panels may not be long enough to side the entire structure without a seam. So here for example, we have two pieces of T-111 siding covered by a trim board. In the photo on the right, we can see there is a substantial amount of damage due to water leaks at the seam where these two pieces of T-111 siding meet. You can also see that there was a thin piece of metal Z-flashing, but it was not adequately sized, nor properly integrated with flashing and the weather-resistive barrier to provide free drainage to the base of the wall.  </a:t>
            </a:r>
          </a:p>
        </p:txBody>
      </p:sp>
      <p:sp>
        <p:nvSpPr>
          <p:cNvPr id="4" name="Slide Number Placeholder 3"/>
          <p:cNvSpPr>
            <a:spLocks noGrp="1"/>
          </p:cNvSpPr>
          <p:nvPr>
            <p:ph type="sldNum" sz="quarter" idx="10"/>
          </p:nvPr>
        </p:nvSpPr>
        <p:spPr/>
        <p:txBody>
          <a:bodyPr/>
          <a:lstStyle/>
          <a:p>
            <a:fld id="{FF7AE623-3575-4C6B-94E9-6199D15BE0B7}" type="slidenum">
              <a:rPr lang="en-US" smtClean="0"/>
              <a:t>5</a:t>
            </a:fld>
            <a:endParaRPr lang="en-US"/>
          </a:p>
        </p:txBody>
      </p:sp>
    </p:spTree>
    <p:extLst>
      <p:ext uri="{BB962C8B-B14F-4D97-AF65-F5344CB8AC3E}">
        <p14:creationId xmlns:p14="http://schemas.microsoft.com/office/powerpoint/2010/main" val="331664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It's fairly typical for wood or cement-board siding to be installed tightly up against the building wrap, and this can restrict drainage. So manufacturers have created rain-screen materials and drainage wraps. The photo on the left shows a rain-screen product. This is a plastic matrix that is about 1/4-inch thick that is installed over the board sheathing and weather-resistant barrier to provide an air space which facilitates drainage and helps prevent capillary action, so water can drain down the wall system and exit at the base of the siding. The product on the right is a drainage wrap material. Drain wraps have a wrinkled or textured surface; in this case, plastic beads are deposited on the surface to create a space for drainage. It doesn't take much of an air space to create better drainage.</a:t>
            </a:r>
          </a:p>
        </p:txBody>
      </p:sp>
      <p:sp>
        <p:nvSpPr>
          <p:cNvPr id="4" name="Slide Number Placeholder 3"/>
          <p:cNvSpPr>
            <a:spLocks noGrp="1"/>
          </p:cNvSpPr>
          <p:nvPr>
            <p:ph type="sldNum" sz="quarter" idx="10"/>
          </p:nvPr>
        </p:nvSpPr>
        <p:spPr/>
        <p:txBody>
          <a:bodyPr/>
          <a:lstStyle/>
          <a:p>
            <a:fld id="{FF7AE623-3575-4C6B-94E9-6199D15BE0B7}" type="slidenum">
              <a:rPr lang="en-US" smtClean="0"/>
              <a:t>6</a:t>
            </a:fld>
            <a:endParaRPr lang="en-US"/>
          </a:p>
        </p:txBody>
      </p:sp>
    </p:spTree>
    <p:extLst>
      <p:ext uri="{BB962C8B-B14F-4D97-AF65-F5344CB8AC3E}">
        <p14:creationId xmlns:p14="http://schemas.microsoft.com/office/powerpoint/2010/main" val="216613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62C5BC-000B-8E45-B9FE-C68CFDE5549C}"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22855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62C5BC-000B-8E45-B9FE-C68CFDE5549C}"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89754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62C5BC-000B-8E45-B9FE-C68CFDE5549C}"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230543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62C5BC-000B-8E45-B9FE-C68CFDE5549C}"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2014512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62C5BC-000B-8E45-B9FE-C68CFDE5549C}"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167633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62C5BC-000B-8E45-B9FE-C68CFDE5549C}"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368570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62C5BC-000B-8E45-B9FE-C68CFDE5549C}"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325031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62C5BC-000B-8E45-B9FE-C68CFDE5549C}"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15119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2C5BC-000B-8E45-B9FE-C68CFDE5549C}"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405327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62C5BC-000B-8E45-B9FE-C68CFDE5549C}"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24381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62C5BC-000B-8E45-B9FE-C68CFDE5549C}"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254295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2C5BC-000B-8E45-B9FE-C68CFDE5549C}" type="datetimeFigureOut">
              <a:rPr lang="en-US" smtClean="0"/>
              <a:t>7/24/2023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64EC6-DCC9-264A-9D3F-63426F3254A0}" type="slidenum">
              <a:rPr lang="en-US" smtClean="0"/>
              <a:t>‹#›</a:t>
            </a:fld>
            <a:endParaRPr lang="en-US"/>
          </a:p>
        </p:txBody>
      </p:sp>
    </p:spTree>
    <p:extLst>
      <p:ext uri="{BB962C8B-B14F-4D97-AF65-F5344CB8AC3E}">
        <p14:creationId xmlns:p14="http://schemas.microsoft.com/office/powerpoint/2010/main" val="882316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0093"/>
            <a:ext cx="8229600" cy="1143000"/>
          </a:xfrm>
        </p:spPr>
        <p:txBody>
          <a:bodyPr>
            <a:normAutofit fontScale="90000"/>
          </a:bodyPr>
          <a:lstStyle/>
          <a:p>
            <a:r>
              <a:rPr lang="en-US" sz="6000" b="1" dirty="0"/>
              <a:t>Flashing and Drainage Planes behind Wood and Fiber-Cement Siding</a:t>
            </a:r>
            <a:br>
              <a:rPr lang="en-US" b="1" dirty="0"/>
            </a:br>
            <a:br>
              <a:rPr lang="en-US" b="1" dirty="0"/>
            </a:br>
            <a:br>
              <a:rPr lang="en-US" sz="2200" b="1" dirty="0">
                <a:effectLst/>
                <a:latin typeface="Calibri" panose="020F0502020204030204" pitchFamily="34" charset="0"/>
                <a:ea typeface="Calibri" panose="020F0502020204030204" pitchFamily="34" charset="0"/>
                <a:cs typeface="Times New Roman" panose="02020603050405020304" pitchFamily="18" charset="0"/>
              </a:rPr>
            </a:br>
            <a:endParaRPr lang="en-US" sz="2200" b="1" dirty="0"/>
          </a:p>
        </p:txBody>
      </p:sp>
      <p:sp>
        <p:nvSpPr>
          <p:cNvPr id="5" name="Rectangle 4">
            <a:extLst>
              <a:ext uri="{FF2B5EF4-FFF2-40B4-BE49-F238E27FC236}">
                <a16:creationId xmlns:a16="http://schemas.microsoft.com/office/drawing/2014/main" id="{6D7BF997-3C84-21C4-FBDC-97D945FCC047}"/>
              </a:ext>
            </a:extLst>
          </p:cNvPr>
          <p:cNvSpPr/>
          <p:nvPr/>
        </p:nvSpPr>
        <p:spPr>
          <a:xfrm>
            <a:off x="0" y="1878"/>
            <a:ext cx="9144000" cy="1574736"/>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2CBFC2-4C64-4B86-94D8-942A32A0504B}"/>
              </a:ext>
            </a:extLst>
          </p:cNvPr>
          <p:cNvSpPr/>
          <p:nvPr/>
        </p:nvSpPr>
        <p:spPr>
          <a:xfrm>
            <a:off x="0" y="6124215"/>
            <a:ext cx="9144000" cy="73378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02C879-E0CF-168A-B454-4E1C7A7DF971}"/>
              </a:ext>
            </a:extLst>
          </p:cNvPr>
          <p:cNvSpPr/>
          <p:nvPr/>
        </p:nvSpPr>
        <p:spPr>
          <a:xfrm>
            <a:off x="0" y="5127383"/>
            <a:ext cx="9144000" cy="1150914"/>
          </a:xfrm>
          <a:prstGeom prst="rect">
            <a:avLst/>
          </a:prstGeom>
          <a:solidFill>
            <a:srgbClr val="00800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97B6C6-30D5-F88C-9D67-8F9F101029C4}"/>
              </a:ext>
            </a:extLst>
          </p:cNvPr>
          <p:cNvSpPr txBox="1"/>
          <p:nvPr/>
        </p:nvSpPr>
        <p:spPr>
          <a:xfrm>
            <a:off x="173391" y="5545224"/>
            <a:ext cx="8120429" cy="369332"/>
          </a:xfrm>
          <a:prstGeom prst="rect">
            <a:avLst/>
          </a:prstGeom>
          <a:noFill/>
        </p:spPr>
        <p:txBody>
          <a:bodyPr wrap="square" rtlCol="0">
            <a:spAutoFit/>
          </a:bodyPr>
          <a:lstStyle/>
          <a:p>
            <a:r>
              <a:rPr lang="en-US" dirty="0">
                <a:solidFill>
                  <a:schemeClr val="bg1"/>
                </a:solidFill>
              </a:rPr>
              <a:t>Steve Easley &amp; Associates, LLC</a:t>
            </a:r>
          </a:p>
        </p:txBody>
      </p:sp>
      <p:sp>
        <p:nvSpPr>
          <p:cNvPr id="9" name="TextBox 8">
            <a:extLst>
              <a:ext uri="{FF2B5EF4-FFF2-40B4-BE49-F238E27FC236}">
                <a16:creationId xmlns:a16="http://schemas.microsoft.com/office/drawing/2014/main" id="{BBEF395B-1B7E-240B-E750-9A8B8B942DA9}"/>
              </a:ext>
            </a:extLst>
          </p:cNvPr>
          <p:cNvSpPr txBox="1"/>
          <p:nvPr/>
        </p:nvSpPr>
        <p:spPr>
          <a:xfrm>
            <a:off x="162633" y="6483791"/>
            <a:ext cx="4624752" cy="369332"/>
          </a:xfrm>
          <a:prstGeom prst="rect">
            <a:avLst/>
          </a:prstGeom>
          <a:noFill/>
        </p:spPr>
        <p:txBody>
          <a:bodyPr wrap="square">
            <a:spAutoFit/>
          </a:bodyPr>
          <a:lstStyle/>
          <a:p>
            <a:r>
              <a:rPr lang="en-US" dirty="0">
                <a:solidFill>
                  <a:schemeClr val="bg1"/>
                </a:solidFill>
              </a:rPr>
              <a:t>www.steveeasley.com</a:t>
            </a:r>
          </a:p>
        </p:txBody>
      </p:sp>
      <p:pic>
        <p:nvPicPr>
          <p:cNvPr id="10" name="Picture 9">
            <a:extLst>
              <a:ext uri="{FF2B5EF4-FFF2-40B4-BE49-F238E27FC236}">
                <a16:creationId xmlns:a16="http://schemas.microsoft.com/office/drawing/2014/main" id="{B8DB4B38-9D1A-4235-5A94-F58E039078D8}"/>
              </a:ext>
            </a:extLst>
          </p:cNvPr>
          <p:cNvPicPr>
            <a:picLocks noChangeAspect="1"/>
          </p:cNvPicPr>
          <p:nvPr/>
        </p:nvPicPr>
        <p:blipFill>
          <a:blip r:embed="rId2"/>
          <a:stretch>
            <a:fillRect/>
          </a:stretch>
        </p:blipFill>
        <p:spPr>
          <a:xfrm>
            <a:off x="5473996" y="229653"/>
            <a:ext cx="3460279" cy="596921"/>
          </a:xfrm>
          <a:prstGeom prst="rect">
            <a:avLst/>
          </a:prstGeom>
        </p:spPr>
      </p:pic>
      <p:pic>
        <p:nvPicPr>
          <p:cNvPr id="11" name="Picture 10">
            <a:extLst>
              <a:ext uri="{FF2B5EF4-FFF2-40B4-BE49-F238E27FC236}">
                <a16:creationId xmlns:a16="http://schemas.microsoft.com/office/drawing/2014/main" id="{1071C95C-E41B-1E08-FC28-271CCD272538}"/>
              </a:ext>
            </a:extLst>
          </p:cNvPr>
          <p:cNvPicPr>
            <a:picLocks noChangeAspect="1"/>
          </p:cNvPicPr>
          <p:nvPr/>
        </p:nvPicPr>
        <p:blipFill rotWithShape="1">
          <a:blip r:embed="rId3"/>
          <a:srcRect l="1" r="306" b="18054"/>
          <a:stretch/>
        </p:blipFill>
        <p:spPr>
          <a:xfrm>
            <a:off x="-11613" y="1562069"/>
            <a:ext cx="9155613" cy="119753"/>
          </a:xfrm>
          <a:prstGeom prst="rect">
            <a:avLst/>
          </a:prstGeom>
        </p:spPr>
      </p:pic>
      <p:sp>
        <p:nvSpPr>
          <p:cNvPr id="12" name="TextBox 11">
            <a:extLst>
              <a:ext uri="{FF2B5EF4-FFF2-40B4-BE49-F238E27FC236}">
                <a16:creationId xmlns:a16="http://schemas.microsoft.com/office/drawing/2014/main" id="{7BA9DFB8-8124-3C5F-922D-7B7A5E28506D}"/>
              </a:ext>
            </a:extLst>
          </p:cNvPr>
          <p:cNvSpPr txBox="1"/>
          <p:nvPr/>
        </p:nvSpPr>
        <p:spPr>
          <a:xfrm>
            <a:off x="186969" y="5856233"/>
            <a:ext cx="3590925" cy="369332"/>
          </a:xfrm>
          <a:prstGeom prst="rect">
            <a:avLst/>
          </a:prstGeom>
          <a:noFill/>
        </p:spPr>
        <p:txBody>
          <a:bodyPr wrap="square" rtlCol="0">
            <a:spAutoFit/>
          </a:bodyPr>
          <a:lstStyle/>
          <a:p>
            <a:r>
              <a:rPr lang="en-US" dirty="0">
                <a:solidFill>
                  <a:schemeClr val="bg1"/>
                </a:solidFill>
              </a:rPr>
              <a:t>June 2023</a:t>
            </a:r>
          </a:p>
        </p:txBody>
      </p:sp>
      <p:sp>
        <p:nvSpPr>
          <p:cNvPr id="13" name="Rectangle 12">
            <a:extLst>
              <a:ext uri="{FF2B5EF4-FFF2-40B4-BE49-F238E27FC236}">
                <a16:creationId xmlns:a16="http://schemas.microsoft.com/office/drawing/2014/main" id="{CE9A8FDF-D100-4191-36BD-414BE0555F5F}"/>
              </a:ext>
            </a:extLst>
          </p:cNvPr>
          <p:cNvSpPr/>
          <p:nvPr/>
        </p:nvSpPr>
        <p:spPr>
          <a:xfrm>
            <a:off x="6427563" y="5798634"/>
            <a:ext cx="2716437" cy="1059367"/>
          </a:xfrm>
          <a:prstGeom prst="rect">
            <a:avLst/>
          </a:prstGeom>
          <a:solidFill>
            <a:schemeClr val="bg1"/>
          </a:solidFill>
          <a:ln w="28575">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Text, logo&#10;&#10;Description automatically generated">
            <a:extLst>
              <a:ext uri="{FF2B5EF4-FFF2-40B4-BE49-F238E27FC236}">
                <a16:creationId xmlns:a16="http://schemas.microsoft.com/office/drawing/2014/main" id="{3B7820DE-5A2A-A91E-E1B9-24846727EC2F}"/>
              </a:ext>
            </a:extLst>
          </p:cNvPr>
          <p:cNvPicPr>
            <a:picLocks noChangeAspect="1"/>
          </p:cNvPicPr>
          <p:nvPr/>
        </p:nvPicPr>
        <p:blipFill>
          <a:blip r:embed="rId4"/>
          <a:stretch>
            <a:fillRect/>
          </a:stretch>
        </p:blipFill>
        <p:spPr>
          <a:xfrm>
            <a:off x="6445403" y="5816580"/>
            <a:ext cx="2643953" cy="1021741"/>
          </a:xfrm>
          <a:prstGeom prst="rect">
            <a:avLst/>
          </a:prstGeom>
        </p:spPr>
      </p:pic>
      <p:sp>
        <p:nvSpPr>
          <p:cNvPr id="15" name="TextBox 14">
            <a:extLst>
              <a:ext uri="{FF2B5EF4-FFF2-40B4-BE49-F238E27FC236}">
                <a16:creationId xmlns:a16="http://schemas.microsoft.com/office/drawing/2014/main" id="{F88090E3-8E2F-3682-F596-3CF81B868EEA}"/>
              </a:ext>
            </a:extLst>
          </p:cNvPr>
          <p:cNvSpPr txBox="1"/>
          <p:nvPr/>
        </p:nvSpPr>
        <p:spPr>
          <a:xfrm>
            <a:off x="176211" y="5222550"/>
            <a:ext cx="4916246" cy="369332"/>
          </a:xfrm>
          <a:prstGeom prst="rect">
            <a:avLst/>
          </a:prstGeom>
          <a:noFill/>
        </p:spPr>
        <p:txBody>
          <a:bodyPr wrap="square" rtlCol="0">
            <a:spAutoFit/>
          </a:bodyPr>
          <a:lstStyle/>
          <a:p>
            <a:r>
              <a:rPr lang="en-US" dirty="0">
                <a:solidFill>
                  <a:schemeClr val="bg1"/>
                </a:solidFill>
              </a:rPr>
              <a:t>Prepared for DOE’s Building America Program</a:t>
            </a:r>
          </a:p>
        </p:txBody>
      </p:sp>
    </p:spTree>
    <p:extLst>
      <p:ext uri="{BB962C8B-B14F-4D97-AF65-F5344CB8AC3E}">
        <p14:creationId xmlns:p14="http://schemas.microsoft.com/office/powerpoint/2010/main" val="287083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2063" b="8221"/>
          <a:stretch/>
        </p:blipFill>
        <p:spPr>
          <a:xfrm>
            <a:off x="597876" y="122408"/>
            <a:ext cx="7972302" cy="5176423"/>
          </a:xfrm>
          <a:prstGeom prst="rect">
            <a:avLst/>
          </a:prstGeom>
        </p:spPr>
      </p:pic>
      <p:pic>
        <p:nvPicPr>
          <p:cNvPr id="4" name="Picture 3">
            <a:extLst>
              <a:ext uri="{FF2B5EF4-FFF2-40B4-BE49-F238E27FC236}">
                <a16:creationId xmlns:a16="http://schemas.microsoft.com/office/drawing/2014/main" id="{4F3BFFEB-9347-7A1E-40FC-906E08462E6D}"/>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6" name="Rectangle 5">
            <a:extLst>
              <a:ext uri="{FF2B5EF4-FFF2-40B4-BE49-F238E27FC236}">
                <a16:creationId xmlns:a16="http://schemas.microsoft.com/office/drawing/2014/main" id="{7C8A2673-9F1B-F37B-75DA-8F83C986B915}"/>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F6F432-D8A6-EEC6-E8F7-AB7319BAAAB4}"/>
              </a:ext>
            </a:extLst>
          </p:cNvPr>
          <p:cNvSpPr txBox="1"/>
          <p:nvPr/>
        </p:nvSpPr>
        <p:spPr>
          <a:xfrm>
            <a:off x="4080848" y="5298831"/>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12" name="TextBox 11">
            <a:extLst>
              <a:ext uri="{FF2B5EF4-FFF2-40B4-BE49-F238E27FC236}">
                <a16:creationId xmlns:a16="http://schemas.microsoft.com/office/drawing/2014/main" id="{201CD256-1B63-ABDF-701A-4292DF7038DD}"/>
              </a:ext>
            </a:extLst>
          </p:cNvPr>
          <p:cNvSpPr txBox="1"/>
          <p:nvPr/>
        </p:nvSpPr>
        <p:spPr>
          <a:xfrm>
            <a:off x="597876" y="5701613"/>
            <a:ext cx="8265108" cy="954107"/>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All cladding systems leak. It's not a matter of </a:t>
            </a:r>
            <a:r>
              <a:rPr lang="en-US" sz="1400" i="1" kern="1200" dirty="0">
                <a:solidFill>
                  <a:schemeClr val="tx1"/>
                </a:solidFill>
                <a:latin typeface="+mn-lt"/>
                <a:ea typeface="+mn-ea"/>
                <a:cs typeface="+mn-cs"/>
              </a:rPr>
              <a:t>if</a:t>
            </a:r>
            <a:r>
              <a:rPr lang="en-US" sz="1400" i="0" kern="1200" dirty="0">
                <a:solidFill>
                  <a:schemeClr val="tx1"/>
                </a:solidFill>
                <a:latin typeface="+mn-lt"/>
                <a:ea typeface="+mn-ea"/>
                <a:cs typeface="+mn-cs"/>
              </a:rPr>
              <a:t>, it's a matter of </a:t>
            </a:r>
            <a:r>
              <a:rPr lang="en-US" sz="1400" i="1" kern="1200" dirty="0">
                <a:solidFill>
                  <a:schemeClr val="tx1"/>
                </a:solidFill>
                <a:latin typeface="+mn-lt"/>
                <a:ea typeface="+mn-ea"/>
                <a:cs typeface="+mn-cs"/>
              </a:rPr>
              <a:t>when</a:t>
            </a:r>
            <a:r>
              <a:rPr lang="en-US" sz="1400" i="0" kern="1200" dirty="0">
                <a:solidFill>
                  <a:schemeClr val="tx1"/>
                </a:solidFill>
                <a:latin typeface="+mn-lt"/>
                <a:ea typeface="+mn-ea"/>
                <a:cs typeface="+mn-cs"/>
              </a:rPr>
              <a:t>. It's important to understand that proper moisture management dictates that when water gets through penetrations, we want this water to drain down the wall freely and exit the wall at the base of the siding. That's why the detailing and integration of flashings are so critical to building long-lasting, durable buildings.</a:t>
            </a:r>
          </a:p>
        </p:txBody>
      </p:sp>
    </p:spTree>
    <p:extLst>
      <p:ext uri="{BB962C8B-B14F-4D97-AF65-F5344CB8AC3E}">
        <p14:creationId xmlns:p14="http://schemas.microsoft.com/office/powerpoint/2010/main" val="30808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013.JP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val="0"/>
              </a:ext>
            </a:extLst>
          </a:blip>
          <a:srcRect t="9392" b="6532"/>
          <a:stretch/>
        </p:blipFill>
        <p:spPr>
          <a:xfrm>
            <a:off x="894694" y="122408"/>
            <a:ext cx="7370073" cy="4295290"/>
          </a:xfrm>
          <a:prstGeom prst="rect">
            <a:avLst/>
          </a:prstGeom>
        </p:spPr>
      </p:pic>
      <p:pic>
        <p:nvPicPr>
          <p:cNvPr id="2" name="Picture 1">
            <a:extLst>
              <a:ext uri="{FF2B5EF4-FFF2-40B4-BE49-F238E27FC236}">
                <a16:creationId xmlns:a16="http://schemas.microsoft.com/office/drawing/2014/main" id="{58EC250F-C189-792A-20AA-6B561ECBC02C}"/>
              </a:ext>
            </a:extLst>
          </p:cNvPr>
          <p:cNvPicPr>
            <a:picLocks noChangeAspect="1"/>
          </p:cNvPicPr>
          <p:nvPr/>
        </p:nvPicPr>
        <p:blipFill rotWithShape="1">
          <a:blip r:embed="rId5"/>
          <a:srcRect l="1" t="8129" r="306" b="61911"/>
          <a:stretch/>
        </p:blipFill>
        <p:spPr>
          <a:xfrm>
            <a:off x="-19228" y="-77272"/>
            <a:ext cx="9166492" cy="152788"/>
          </a:xfrm>
          <a:prstGeom prst="rect">
            <a:avLst/>
          </a:prstGeom>
        </p:spPr>
      </p:pic>
      <p:sp>
        <p:nvSpPr>
          <p:cNvPr id="3" name="Rectangle 2">
            <a:extLst>
              <a:ext uri="{FF2B5EF4-FFF2-40B4-BE49-F238E27FC236}">
                <a16:creationId xmlns:a16="http://schemas.microsoft.com/office/drawing/2014/main" id="{7ACD1A76-C940-9821-7E72-CB61D523BC28}"/>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C501CD-EAB2-C5BB-F43C-227D4ED666B2}"/>
              </a:ext>
            </a:extLst>
          </p:cNvPr>
          <p:cNvSpPr txBox="1"/>
          <p:nvPr/>
        </p:nvSpPr>
        <p:spPr>
          <a:xfrm>
            <a:off x="3796726" y="4408899"/>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EA3EA6AD-EAC8-598E-3172-874C6141FF9A}"/>
              </a:ext>
            </a:extLst>
          </p:cNvPr>
          <p:cNvSpPr txBox="1"/>
          <p:nvPr/>
        </p:nvSpPr>
        <p:spPr>
          <a:xfrm>
            <a:off x="812634" y="4777598"/>
            <a:ext cx="7592814" cy="1815882"/>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In this photograph we can see that this home has cement-board siding over foam board sheathing. Even though foam board sheathing is not affected by moisture, codes still require that we have a weather-resistive barrier (WRB) over the foam sheathing unless the product is approved for use as a WRB (when the joints are taped with an approved tape). As you can see here, the butt-joint of this siding lines up perfectly with the seam in the foam, which is not a recommended practice because in a wind-driven rain, it would be very easy for water to penetrate this seam and get in between the foam boards into the wall cavity where it can cause a lot of damage. It's critical to have a properly shingled WRB that directs the water downward, where it can exit freely.</a:t>
            </a:r>
          </a:p>
        </p:txBody>
      </p:sp>
    </p:spTree>
    <p:extLst>
      <p:ext uri="{BB962C8B-B14F-4D97-AF65-F5344CB8AC3E}">
        <p14:creationId xmlns:p14="http://schemas.microsoft.com/office/powerpoint/2010/main" val="409063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4599"/>
          <a:stretch/>
        </p:blipFill>
        <p:spPr>
          <a:xfrm>
            <a:off x="633045" y="122408"/>
            <a:ext cx="7852909" cy="4246530"/>
          </a:xfrm>
          <a:prstGeom prst="rect">
            <a:avLst/>
          </a:prstGeom>
        </p:spPr>
      </p:pic>
      <p:pic>
        <p:nvPicPr>
          <p:cNvPr id="2" name="Picture 1">
            <a:extLst>
              <a:ext uri="{FF2B5EF4-FFF2-40B4-BE49-F238E27FC236}">
                <a16:creationId xmlns:a16="http://schemas.microsoft.com/office/drawing/2014/main" id="{C84027DD-6B3B-5B42-8CD3-038F7DEBDC20}"/>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4" name="Rectangle 3">
            <a:extLst>
              <a:ext uri="{FF2B5EF4-FFF2-40B4-BE49-F238E27FC236}">
                <a16:creationId xmlns:a16="http://schemas.microsoft.com/office/drawing/2014/main" id="{007A3138-DB50-A7B1-8992-44C89E907371}"/>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F88444-7B03-B41D-6C49-D2120380745D}"/>
              </a:ext>
            </a:extLst>
          </p:cNvPr>
          <p:cNvSpPr txBox="1"/>
          <p:nvPr/>
        </p:nvSpPr>
        <p:spPr>
          <a:xfrm>
            <a:off x="3984295" y="4415830"/>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F5729990-A9D3-7590-BE61-3AB7AFEC9B82}"/>
              </a:ext>
            </a:extLst>
          </p:cNvPr>
          <p:cNvSpPr txBox="1"/>
          <p:nvPr/>
        </p:nvSpPr>
        <p:spPr>
          <a:xfrm>
            <a:off x="563484" y="5044668"/>
            <a:ext cx="8004534" cy="1384995"/>
          </a:xfrm>
          <a:prstGeom prst="rect">
            <a:avLst/>
          </a:prstGeom>
          <a:noFill/>
        </p:spPr>
        <p:txBody>
          <a:bodyPr wrap="square">
            <a:spAutoFit/>
          </a:bodyPr>
          <a:lstStyle/>
          <a:p>
            <a:r>
              <a:rPr lang="en-US" sz="1400" kern="1200" dirty="0">
                <a:solidFill>
                  <a:schemeClr val="tx1"/>
                </a:solidFill>
                <a:latin typeface="+mn-lt"/>
                <a:ea typeface="+mn-ea"/>
                <a:cs typeface="+mn-cs"/>
              </a:rPr>
              <a:t>This photograph shows an example of improper drainage at the base of the wall in conjunction with cement-board siding.  The moisture build-up in the siding shows that the wall is not getting free drainage. One of the problems here is there is not enough space between the bottom of the siding and that through-wall flashing. There should be at least a 1/8- inch gap to prevent capillary action. And it's important that the flashing be properly integrated </a:t>
            </a:r>
            <a:r>
              <a:rPr lang="en-US" sz="1400" i="1" kern="1200" dirty="0">
                <a:solidFill>
                  <a:schemeClr val="tx1"/>
                </a:solidFill>
                <a:latin typeface="+mn-lt"/>
                <a:ea typeface="+mn-ea"/>
                <a:cs typeface="+mn-cs"/>
              </a:rPr>
              <a:t>behind</a:t>
            </a:r>
            <a:r>
              <a:rPr lang="en-US" sz="1400" i="0" kern="1200" dirty="0">
                <a:solidFill>
                  <a:schemeClr val="tx1"/>
                </a:solidFill>
                <a:latin typeface="+mn-lt"/>
                <a:ea typeface="+mn-ea"/>
                <a:cs typeface="+mn-cs"/>
              </a:rPr>
              <a:t> the weather-resistive barrier for proper shingling of water away from the house.</a:t>
            </a:r>
          </a:p>
        </p:txBody>
      </p:sp>
    </p:spTree>
    <p:extLst>
      <p:ext uri="{BB962C8B-B14F-4D97-AF65-F5344CB8AC3E}">
        <p14:creationId xmlns:p14="http://schemas.microsoft.com/office/powerpoint/2010/main" val="30808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1549" b="6496"/>
          <a:stretch/>
        </p:blipFill>
        <p:spPr>
          <a:xfrm>
            <a:off x="748435" y="114573"/>
            <a:ext cx="7670575" cy="4826152"/>
          </a:xfrm>
          <a:prstGeom prst="rect">
            <a:avLst/>
          </a:prstGeom>
        </p:spPr>
      </p:pic>
      <p:cxnSp>
        <p:nvCxnSpPr>
          <p:cNvPr id="3" name="Straight Arrow Connector 2">
            <a:extLst>
              <a:ext uri="{FF2B5EF4-FFF2-40B4-BE49-F238E27FC236}">
                <a16:creationId xmlns:a16="http://schemas.microsoft.com/office/drawing/2014/main" id="{1A28D037-19AE-1E16-8BC4-7702CD950483}"/>
              </a:ext>
            </a:extLst>
          </p:cNvPr>
          <p:cNvCxnSpPr>
            <a:cxnSpLocks/>
          </p:cNvCxnSpPr>
          <p:nvPr/>
        </p:nvCxnSpPr>
        <p:spPr>
          <a:xfrm>
            <a:off x="4394603" y="4015081"/>
            <a:ext cx="847527" cy="41560"/>
          </a:xfrm>
          <a:prstGeom prst="straightConnector1">
            <a:avLst/>
          </a:prstGeom>
          <a:ln w="50800">
            <a:solidFill>
              <a:srgbClr val="FF0000"/>
            </a:solidFill>
            <a:tailEnd type="triangle"/>
          </a:ln>
        </p:spPr>
        <p:style>
          <a:lnRef idx="2">
            <a:schemeClr val="accent2"/>
          </a:lnRef>
          <a:fillRef idx="0">
            <a:schemeClr val="accent2"/>
          </a:fillRef>
          <a:effectRef idx="1">
            <a:schemeClr val="accent2"/>
          </a:effectRef>
          <a:fontRef idx="minor">
            <a:schemeClr val="tx1"/>
          </a:fontRef>
        </p:style>
      </p:cxnSp>
      <p:pic>
        <p:nvPicPr>
          <p:cNvPr id="2" name="Picture 1">
            <a:extLst>
              <a:ext uri="{FF2B5EF4-FFF2-40B4-BE49-F238E27FC236}">
                <a16:creationId xmlns:a16="http://schemas.microsoft.com/office/drawing/2014/main" id="{C174C53A-A2CD-84A0-F08A-0A5C95225753}"/>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4" name="Rectangle 3">
            <a:extLst>
              <a:ext uri="{FF2B5EF4-FFF2-40B4-BE49-F238E27FC236}">
                <a16:creationId xmlns:a16="http://schemas.microsoft.com/office/drawing/2014/main" id="{624A45EE-FDCF-D461-AE46-F8EB9E4ADD27}"/>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8FAD43B-B6CD-150D-118F-2041E2266ECE}"/>
              </a:ext>
            </a:extLst>
          </p:cNvPr>
          <p:cNvSpPr txBox="1"/>
          <p:nvPr/>
        </p:nvSpPr>
        <p:spPr>
          <a:xfrm>
            <a:off x="3949126" y="4970874"/>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8" name="TextBox 7">
            <a:extLst>
              <a:ext uri="{FF2B5EF4-FFF2-40B4-BE49-F238E27FC236}">
                <a16:creationId xmlns:a16="http://schemas.microsoft.com/office/drawing/2014/main" id="{CB1F5A2C-97A1-88C1-09B9-D04D91927636}"/>
              </a:ext>
            </a:extLst>
          </p:cNvPr>
          <p:cNvSpPr txBox="1"/>
          <p:nvPr/>
        </p:nvSpPr>
        <p:spPr>
          <a:xfrm>
            <a:off x="651636" y="5298718"/>
            <a:ext cx="7857767" cy="1384995"/>
          </a:xfrm>
          <a:prstGeom prst="rect">
            <a:avLst/>
          </a:prstGeom>
          <a:noFill/>
        </p:spPr>
        <p:txBody>
          <a:bodyPr wrap="square">
            <a:spAutoFit/>
          </a:bodyPr>
          <a:lstStyle/>
          <a:p>
            <a:r>
              <a:rPr lang="en-US" sz="1400" kern="1200" dirty="0">
                <a:solidFill>
                  <a:schemeClr val="tx1"/>
                </a:solidFill>
                <a:latin typeface="+mn-lt"/>
                <a:ea typeface="+mn-ea"/>
                <a:cs typeface="+mn-cs"/>
              </a:rPr>
              <a:t>In the photograph on the left, we can see that we have T-111 siding. These T-111 siding panels may not be long enough to side the entire structure without a seam. So here for example, we have two pieces of T-111 siding covered by a trim board. In the photo on the right, we can see there is a substantial amount of damage due to water leaks at the seam where these two pieces of T-111 siding meet. You can also see that there was a thin piece of metal Z-flashing, but it was not adequately sized, nor properly integrated with flashing and the weather-resistive barrier to provide free drainage to the base of the wall.  </a:t>
            </a:r>
          </a:p>
        </p:txBody>
      </p:sp>
    </p:spTree>
    <p:extLst>
      <p:ext uri="{BB962C8B-B14F-4D97-AF65-F5344CB8AC3E}">
        <p14:creationId xmlns:p14="http://schemas.microsoft.com/office/powerpoint/2010/main" val="30808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9470" b="8096"/>
          <a:stretch/>
        </p:blipFill>
        <p:spPr>
          <a:xfrm>
            <a:off x="890952" y="113836"/>
            <a:ext cx="7303478" cy="4232184"/>
          </a:xfrm>
          <a:prstGeom prst="rect">
            <a:avLst/>
          </a:prstGeom>
        </p:spPr>
      </p:pic>
      <p:pic>
        <p:nvPicPr>
          <p:cNvPr id="2" name="Picture 1">
            <a:extLst>
              <a:ext uri="{FF2B5EF4-FFF2-40B4-BE49-F238E27FC236}">
                <a16:creationId xmlns:a16="http://schemas.microsoft.com/office/drawing/2014/main" id="{DE03CBA1-7F7B-F429-70B8-8AD410993DD7}"/>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3" name="Rectangle 2">
            <a:extLst>
              <a:ext uri="{FF2B5EF4-FFF2-40B4-BE49-F238E27FC236}">
                <a16:creationId xmlns:a16="http://schemas.microsoft.com/office/drawing/2014/main" id="{2F845B7E-3F08-05FF-6E85-752880999E7F}"/>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CC7C59-DE1A-4A75-B1B9-3B4BB0429898}"/>
              </a:ext>
            </a:extLst>
          </p:cNvPr>
          <p:cNvSpPr txBox="1"/>
          <p:nvPr/>
        </p:nvSpPr>
        <p:spPr>
          <a:xfrm>
            <a:off x="3692771" y="4334260"/>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684EA904-4156-1569-DB3B-3DAAC0078CF0}"/>
              </a:ext>
            </a:extLst>
          </p:cNvPr>
          <p:cNvSpPr txBox="1"/>
          <p:nvPr/>
        </p:nvSpPr>
        <p:spPr>
          <a:xfrm>
            <a:off x="797168" y="4671209"/>
            <a:ext cx="7570176" cy="1815882"/>
          </a:xfrm>
          <a:prstGeom prst="rect">
            <a:avLst/>
          </a:prstGeom>
          <a:noFill/>
        </p:spPr>
        <p:txBody>
          <a:bodyPr wrap="square">
            <a:spAutoFit/>
          </a:bodyPr>
          <a:lstStyle/>
          <a:p>
            <a:r>
              <a:rPr lang="en-US" sz="1400" kern="1200" dirty="0">
                <a:solidFill>
                  <a:schemeClr val="tx1"/>
                </a:solidFill>
                <a:latin typeface="+mn-lt"/>
                <a:ea typeface="+mn-ea"/>
                <a:cs typeface="+mn-cs"/>
              </a:rPr>
              <a:t>It's fairly typical for wood or cement-board siding to be installed tightly up against the building wrap, and this can restrict drainage. So manufacturers have created rain-screen materials and drainage wraps. The photo on the left shows a rain-screen product. This is a plastic matrix that is about 1/4-inch thick that is installed over the board sheathing and weather-resistant barrier to provide an air space which facilitates drainage and helps prevent capillary action, so water can drain down the wall system and exit at the base of the siding. The product on the right is a drainage wrap material. Drain wraps have a wrinkled or textured surface; in this case, plastic beads are deposited on the surface to create a space for drainage. It doesn't take much of an air space to create better drainage.</a:t>
            </a:r>
          </a:p>
        </p:txBody>
      </p:sp>
    </p:spTree>
    <p:extLst>
      <p:ext uri="{BB962C8B-B14F-4D97-AF65-F5344CB8AC3E}">
        <p14:creationId xmlns:p14="http://schemas.microsoft.com/office/powerpoint/2010/main" val="308087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fiber cement siding drain wrap SE TG 7-18-23</Template>
  <TotalTime>11</TotalTime>
  <Words>1259</Words>
  <Application>Microsoft Office PowerPoint</Application>
  <PresentationFormat>On-screen Show (4:3)</PresentationFormat>
  <Paragraphs>25</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Flashing and Drainage Planes behind Wood and Fiber-Cement Siding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Flashing and Drainage Planes behind Wood and Fiber-Cement Siding   </dc:title>
  <dc:creator>Mcdermott, Bella K</dc:creator>
  <cp:lastModifiedBy>Mcdermott, Bella K</cp:lastModifiedBy>
  <cp:revision>1</cp:revision>
  <dcterms:created xsi:type="dcterms:W3CDTF">2023-07-24T22:54:04Z</dcterms:created>
  <dcterms:modified xsi:type="dcterms:W3CDTF">2023-07-24T23:05:58Z</dcterms:modified>
</cp:coreProperties>
</file>