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8" r:id="rId3"/>
    <p:sldId id="257" r:id="rId4"/>
    <p:sldId id="258" r:id="rId5"/>
    <p:sldId id="269" r:id="rId6"/>
    <p:sldId id="264" r:id="rId7"/>
    <p:sldId id="267" r:id="rId8"/>
    <p:sldId id="262" r:id="rId9"/>
    <p:sldId id="270" r:id="rId10"/>
    <p:sldId id="27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6034B5-2D81-47A6-B7D6-BB13274F2EFC}" v="39" dt="2023-07-24T17:32:15.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557" autoAdjust="0"/>
  </p:normalViewPr>
  <p:slideViewPr>
    <p:cSldViewPr snapToGrid="0" snapToObjects="1">
      <p:cViewPr>
        <p:scale>
          <a:sx n="77" d="100"/>
          <a:sy n="77" d="100"/>
        </p:scale>
        <p:origin x="2604" y="12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89B2-44D6-4DA5-8981-9AA472788685}" type="datetimeFigureOut">
              <a:rPr lang="en-US" smtClean="0"/>
              <a:t>7/24/2023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D5F7BD-0C93-4A21-B180-B9918FFB2169}" type="slidenum">
              <a:rPr lang="en-US" smtClean="0"/>
              <a:t>‹#›</a:t>
            </a:fld>
            <a:endParaRPr lang="en-US"/>
          </a:p>
        </p:txBody>
      </p:sp>
    </p:spTree>
    <p:extLst>
      <p:ext uri="{BB962C8B-B14F-4D97-AF65-F5344CB8AC3E}">
        <p14:creationId xmlns:p14="http://schemas.microsoft.com/office/powerpoint/2010/main" val="151887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Stucco is a popular cladding material because it can be durable and long lasting, and it doesn't require a lot of maintenance. However, it is important to follow a few building science principles relating to water management to ensure that the stucco does not trap water or let water into the wall assembly. </a:t>
            </a:r>
          </a:p>
          <a:p>
            <a:endParaRPr lang="en-US" dirty="0"/>
          </a:p>
        </p:txBody>
      </p:sp>
      <p:sp>
        <p:nvSpPr>
          <p:cNvPr id="4" name="Slide Number Placeholder 3"/>
          <p:cNvSpPr>
            <a:spLocks noGrp="1"/>
          </p:cNvSpPr>
          <p:nvPr>
            <p:ph type="sldNum" sz="quarter" idx="10"/>
          </p:nvPr>
        </p:nvSpPr>
        <p:spPr/>
        <p:txBody>
          <a:bodyPr/>
          <a:lstStyle/>
          <a:p>
            <a:fld id="{8FD5F7BD-0C93-4A21-B180-B9918FFB2169}" type="slidenum">
              <a:rPr lang="en-US" smtClean="0"/>
              <a:t>2</a:t>
            </a:fld>
            <a:endParaRPr lang="en-US"/>
          </a:p>
        </p:txBody>
      </p:sp>
    </p:spTree>
    <p:extLst>
      <p:ext uri="{BB962C8B-B14F-4D97-AF65-F5344CB8AC3E}">
        <p14:creationId xmlns:p14="http://schemas.microsoft.com/office/powerpoint/2010/main" val="249173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 couple things are wrong in this picture:  The stucco runs all the way to grade, and there is no weep screed. The bottom of the stucco must have a weep screed to allow water to drain out of the wall system, and this screed should be at least 8 inches above grade. If the stucco runs all the way to grade, moisture from capillary action can wick up into the stucco, and transfer to wood framing. </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FD5F7BD-0C93-4A21-B180-B9918FFB2169}" type="slidenum">
              <a:rPr lang="en-US" smtClean="0"/>
              <a:t>3</a:t>
            </a:fld>
            <a:endParaRPr lang="en-US"/>
          </a:p>
        </p:txBody>
      </p:sp>
    </p:spTree>
    <p:extLst>
      <p:ext uri="{BB962C8B-B14F-4D97-AF65-F5344CB8AC3E}">
        <p14:creationId xmlns:p14="http://schemas.microsoft.com/office/powerpoint/2010/main" val="355825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This picture illustrates how important it is to have a good water management system behind stucco. You can see that rain water has been absorbed into the cracks. Now all stucco cracks; that's fairly common. But that's why it is so important to have a good water management system. Most building codes requires two layers of building wrap, or building paper, and that must be integrated with a weep screed flashing at the base of the wall.</a:t>
            </a:r>
          </a:p>
        </p:txBody>
      </p:sp>
      <p:sp>
        <p:nvSpPr>
          <p:cNvPr id="4" name="Slide Number Placeholder 3"/>
          <p:cNvSpPr>
            <a:spLocks noGrp="1"/>
          </p:cNvSpPr>
          <p:nvPr>
            <p:ph type="sldNum" sz="quarter" idx="10"/>
          </p:nvPr>
        </p:nvSpPr>
        <p:spPr/>
        <p:txBody>
          <a:bodyPr/>
          <a:lstStyle/>
          <a:p>
            <a:fld id="{8FD5F7BD-0C93-4A21-B180-B9918FFB2169}" type="slidenum">
              <a:rPr lang="en-US" smtClean="0"/>
              <a:t>4</a:t>
            </a:fld>
            <a:endParaRPr lang="en-US"/>
          </a:p>
        </p:txBody>
      </p:sp>
    </p:spTree>
    <p:extLst>
      <p:ext uri="{BB962C8B-B14F-4D97-AF65-F5344CB8AC3E}">
        <p14:creationId xmlns:p14="http://schemas.microsoft.com/office/powerpoint/2010/main" val="173508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This is a picture of properly integrated flashing at the base of the wall. You can see the stucco screed is perforated - has holes in it - so when the stucco is troweled over the top, it has the capacity to allow moisture to drain through it. What's important to note here is that the back flange on the screed goes up behind the paper, so any water that does get behind the stucco will hit the paper, run down, hit the stucco screed and drain down through the perforations.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D5F7BD-0C93-4A21-B180-B9918FFB2169}" type="slidenum">
              <a:rPr lang="en-US" smtClean="0"/>
              <a:t>6</a:t>
            </a:fld>
            <a:endParaRPr lang="en-US"/>
          </a:p>
        </p:txBody>
      </p:sp>
    </p:spTree>
    <p:extLst>
      <p:ext uri="{BB962C8B-B14F-4D97-AF65-F5344CB8AC3E}">
        <p14:creationId xmlns:p14="http://schemas.microsoft.com/office/powerpoint/2010/main" val="3030866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 this picture, the stucco screed is reverse shingled at the base of the wall. You can see that the metal flashing is actually in front of the black paper. To be properly shingled, the black paper should overlap the metal stucco screed. That way, when water gets behind the stucco, it runs down the paper onto the metal flashing and is diverted to the exterior.</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D5F7BD-0C93-4A21-B180-B9918FFB2169}" type="slidenum">
              <a:rPr lang="en-US" smtClean="0"/>
              <a:t>7</a:t>
            </a:fld>
            <a:endParaRPr lang="en-US"/>
          </a:p>
        </p:txBody>
      </p:sp>
    </p:spTree>
    <p:extLst>
      <p:ext uri="{BB962C8B-B14F-4D97-AF65-F5344CB8AC3E}">
        <p14:creationId xmlns:p14="http://schemas.microsoft.com/office/powerpoint/2010/main" val="2911655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It's a fairly common building practice to integrate multiple types of cladding on a single wall. For example, here we have stone at the base, with a cap, and then we have stucco at the top. The problem in this photograph is where the stucco interfaces with the capstone: There's no through-wall flashing. Any water that gets behind the stucco, can run down the wall and get trapped by the stone. Note there are no weep holes in the stone, so there's no way for the water to get out. It's always best practice to put through-wall flashing where you have this transition between one cladding system and another. </a:t>
            </a:r>
          </a:p>
        </p:txBody>
      </p:sp>
      <p:sp>
        <p:nvSpPr>
          <p:cNvPr id="4" name="Slide Number Placeholder 3"/>
          <p:cNvSpPr>
            <a:spLocks noGrp="1"/>
          </p:cNvSpPr>
          <p:nvPr>
            <p:ph type="sldNum" sz="quarter" idx="10"/>
          </p:nvPr>
        </p:nvSpPr>
        <p:spPr/>
        <p:txBody>
          <a:bodyPr/>
          <a:lstStyle/>
          <a:p>
            <a:fld id="{8FD5F7BD-0C93-4A21-B180-B9918FFB2169}" type="slidenum">
              <a:rPr lang="en-US" smtClean="0"/>
              <a:t>8</a:t>
            </a:fld>
            <a:endParaRPr lang="en-US"/>
          </a:p>
        </p:txBody>
      </p:sp>
    </p:spTree>
    <p:extLst>
      <p:ext uri="{BB962C8B-B14F-4D97-AF65-F5344CB8AC3E}">
        <p14:creationId xmlns:p14="http://schemas.microsoft.com/office/powerpoint/2010/main" val="3320334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It's a fairly common building practice to integrate multiple types of cladding on a single wall. For example, here we have stone at the base, with a cap, and then we have stucco at the top. The problem in this photograph is where the stucco interfaces with the capstone: There's no through-wall flashing. Any water that gets behind the stucco, can run down the wall and get trapped by the stone. Note there are no weep holes in the stone, so there's no way for the water to get out. It's always best practice to put through-wall flashing where you have this transition between one cladding system and another. </a:t>
            </a:r>
          </a:p>
        </p:txBody>
      </p:sp>
      <p:sp>
        <p:nvSpPr>
          <p:cNvPr id="4" name="Slide Number Placeholder 3"/>
          <p:cNvSpPr>
            <a:spLocks noGrp="1"/>
          </p:cNvSpPr>
          <p:nvPr>
            <p:ph type="sldNum" sz="quarter" idx="10"/>
          </p:nvPr>
        </p:nvSpPr>
        <p:spPr/>
        <p:txBody>
          <a:bodyPr/>
          <a:lstStyle/>
          <a:p>
            <a:fld id="{8FD5F7BD-0C93-4A21-B180-B9918FFB2169}" type="slidenum">
              <a:rPr lang="en-US" smtClean="0"/>
              <a:t>9</a:t>
            </a:fld>
            <a:endParaRPr lang="en-US"/>
          </a:p>
        </p:txBody>
      </p:sp>
    </p:spTree>
    <p:extLst>
      <p:ext uri="{BB962C8B-B14F-4D97-AF65-F5344CB8AC3E}">
        <p14:creationId xmlns:p14="http://schemas.microsoft.com/office/powerpoint/2010/main" val="167846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It's a fairly common building practice to integrate multiple types of cladding on a single wall. For example, here we have stone at the base, with a cap, and then we have stucco at the top. The problem in this photograph is where the stucco interfaces with the capstone: There's no through-wall flashing. Any water that gets behind the stucco, can run down the wall and get trapped by the stone. Note there are no weep holes in the stone, so there's no way for the water to get out. It's always best practice to put through-wall flashing where you have this transition between one cladding system and another. </a:t>
            </a:r>
          </a:p>
        </p:txBody>
      </p:sp>
      <p:sp>
        <p:nvSpPr>
          <p:cNvPr id="4" name="Slide Number Placeholder 3"/>
          <p:cNvSpPr>
            <a:spLocks noGrp="1"/>
          </p:cNvSpPr>
          <p:nvPr>
            <p:ph type="sldNum" sz="quarter" idx="10"/>
          </p:nvPr>
        </p:nvSpPr>
        <p:spPr/>
        <p:txBody>
          <a:bodyPr/>
          <a:lstStyle/>
          <a:p>
            <a:fld id="{8FD5F7BD-0C93-4A21-B180-B9918FFB2169}" type="slidenum">
              <a:rPr lang="en-US" smtClean="0"/>
              <a:t>10</a:t>
            </a:fld>
            <a:endParaRPr lang="en-US"/>
          </a:p>
        </p:txBody>
      </p:sp>
    </p:spTree>
    <p:extLst>
      <p:ext uri="{BB962C8B-B14F-4D97-AF65-F5344CB8AC3E}">
        <p14:creationId xmlns:p14="http://schemas.microsoft.com/office/powerpoint/2010/main" val="358489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DB58E8-D344-5746-A07A-4EA6613FA5D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1905990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DB58E8-D344-5746-A07A-4EA6613FA5D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324276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DB58E8-D344-5746-A07A-4EA6613FA5D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397155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DB58E8-D344-5746-A07A-4EA6613FA5D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315726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DB58E8-D344-5746-A07A-4EA6613FA5D7}"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87216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DB58E8-D344-5746-A07A-4EA6613FA5D7}"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1272624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DB58E8-D344-5746-A07A-4EA6613FA5D7}"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390938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DB58E8-D344-5746-A07A-4EA6613FA5D7}"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239570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B58E8-D344-5746-A07A-4EA6613FA5D7}"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248274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DB58E8-D344-5746-A07A-4EA6613FA5D7}"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324977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DB58E8-D344-5746-A07A-4EA6613FA5D7}"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512DD-2907-9C43-B5D2-5FA288261356}" type="slidenum">
              <a:rPr lang="en-US" smtClean="0"/>
              <a:t>‹#›</a:t>
            </a:fld>
            <a:endParaRPr lang="en-US"/>
          </a:p>
        </p:txBody>
      </p:sp>
    </p:spTree>
    <p:extLst>
      <p:ext uri="{BB962C8B-B14F-4D97-AF65-F5344CB8AC3E}">
        <p14:creationId xmlns:p14="http://schemas.microsoft.com/office/powerpoint/2010/main" val="47880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B58E8-D344-5746-A07A-4EA6613FA5D7}" type="datetimeFigureOut">
              <a:rPr lang="en-US" smtClean="0"/>
              <a:t>7/24/2023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512DD-2907-9C43-B5D2-5FA288261356}" type="slidenum">
              <a:rPr lang="en-US" smtClean="0"/>
              <a:t>‹#›</a:t>
            </a:fld>
            <a:endParaRPr lang="en-US"/>
          </a:p>
        </p:txBody>
      </p:sp>
    </p:spTree>
    <p:extLst>
      <p:ext uri="{BB962C8B-B14F-4D97-AF65-F5344CB8AC3E}">
        <p14:creationId xmlns:p14="http://schemas.microsoft.com/office/powerpoint/2010/main" val="3759974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2EF87A1-1942-1A51-BE47-30CC248B185F}"/>
              </a:ext>
            </a:extLst>
          </p:cNvPr>
          <p:cNvSpPr txBox="1">
            <a:spLocks/>
          </p:cNvSpPr>
          <p:nvPr/>
        </p:nvSpPr>
        <p:spPr>
          <a:xfrm>
            <a:off x="162633" y="2879016"/>
            <a:ext cx="879157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7200" b="1" dirty="0"/>
              <a:t>Do’s and Don’ts for Stucco Walls </a:t>
            </a:r>
          </a:p>
        </p:txBody>
      </p:sp>
      <p:sp>
        <p:nvSpPr>
          <p:cNvPr id="4" name="Rectangle 3">
            <a:extLst>
              <a:ext uri="{FF2B5EF4-FFF2-40B4-BE49-F238E27FC236}">
                <a16:creationId xmlns:a16="http://schemas.microsoft.com/office/drawing/2014/main" id="{A9D5D144-FB73-D61F-E9BD-A0202E597FF1}"/>
              </a:ext>
            </a:extLst>
          </p:cNvPr>
          <p:cNvSpPr/>
          <p:nvPr/>
        </p:nvSpPr>
        <p:spPr>
          <a:xfrm>
            <a:off x="0" y="1878"/>
            <a:ext cx="9144000" cy="1574736"/>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DD27ED-45DB-B3DF-3E82-7EBAEEF22B7F}"/>
              </a:ext>
            </a:extLst>
          </p:cNvPr>
          <p:cNvSpPr/>
          <p:nvPr/>
        </p:nvSpPr>
        <p:spPr>
          <a:xfrm>
            <a:off x="0" y="6124215"/>
            <a:ext cx="9144000" cy="733786"/>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AAB978-B3D8-4517-7F1A-BF6565032AD9}"/>
              </a:ext>
            </a:extLst>
          </p:cNvPr>
          <p:cNvSpPr/>
          <p:nvPr/>
        </p:nvSpPr>
        <p:spPr>
          <a:xfrm>
            <a:off x="0" y="5127383"/>
            <a:ext cx="9144000" cy="1150914"/>
          </a:xfrm>
          <a:prstGeom prst="rect">
            <a:avLst/>
          </a:prstGeom>
          <a:solidFill>
            <a:srgbClr val="008000"/>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BF5621-0ED7-50C8-E770-BFC145EF66B9}"/>
              </a:ext>
            </a:extLst>
          </p:cNvPr>
          <p:cNvSpPr txBox="1"/>
          <p:nvPr/>
        </p:nvSpPr>
        <p:spPr>
          <a:xfrm>
            <a:off x="173391" y="5545224"/>
            <a:ext cx="8120429" cy="369332"/>
          </a:xfrm>
          <a:prstGeom prst="rect">
            <a:avLst/>
          </a:prstGeom>
          <a:noFill/>
        </p:spPr>
        <p:txBody>
          <a:bodyPr wrap="square" rtlCol="0">
            <a:spAutoFit/>
          </a:bodyPr>
          <a:lstStyle/>
          <a:p>
            <a:r>
              <a:rPr lang="en-US" dirty="0">
                <a:solidFill>
                  <a:schemeClr val="bg1"/>
                </a:solidFill>
              </a:rPr>
              <a:t>Steve Easley &amp; Associates, LLC</a:t>
            </a:r>
          </a:p>
        </p:txBody>
      </p:sp>
      <p:sp>
        <p:nvSpPr>
          <p:cNvPr id="8" name="TextBox 7">
            <a:extLst>
              <a:ext uri="{FF2B5EF4-FFF2-40B4-BE49-F238E27FC236}">
                <a16:creationId xmlns:a16="http://schemas.microsoft.com/office/drawing/2014/main" id="{8B8C7217-927C-38E1-CAF4-A96523943DAE}"/>
              </a:ext>
            </a:extLst>
          </p:cNvPr>
          <p:cNvSpPr txBox="1"/>
          <p:nvPr/>
        </p:nvSpPr>
        <p:spPr>
          <a:xfrm>
            <a:off x="162633" y="6483791"/>
            <a:ext cx="4624752" cy="369332"/>
          </a:xfrm>
          <a:prstGeom prst="rect">
            <a:avLst/>
          </a:prstGeom>
          <a:noFill/>
        </p:spPr>
        <p:txBody>
          <a:bodyPr wrap="square">
            <a:spAutoFit/>
          </a:bodyPr>
          <a:lstStyle/>
          <a:p>
            <a:r>
              <a:rPr lang="en-US" dirty="0">
                <a:solidFill>
                  <a:schemeClr val="bg1"/>
                </a:solidFill>
              </a:rPr>
              <a:t>www.steveeasley.com</a:t>
            </a:r>
          </a:p>
        </p:txBody>
      </p:sp>
      <p:pic>
        <p:nvPicPr>
          <p:cNvPr id="9" name="Picture 8">
            <a:extLst>
              <a:ext uri="{FF2B5EF4-FFF2-40B4-BE49-F238E27FC236}">
                <a16:creationId xmlns:a16="http://schemas.microsoft.com/office/drawing/2014/main" id="{8CD55025-8C9F-F027-449B-9907D2B9DF7F}"/>
              </a:ext>
            </a:extLst>
          </p:cNvPr>
          <p:cNvPicPr>
            <a:picLocks noChangeAspect="1"/>
          </p:cNvPicPr>
          <p:nvPr/>
        </p:nvPicPr>
        <p:blipFill>
          <a:blip r:embed="rId2"/>
          <a:stretch>
            <a:fillRect/>
          </a:stretch>
        </p:blipFill>
        <p:spPr>
          <a:xfrm>
            <a:off x="5473996" y="229653"/>
            <a:ext cx="3460279" cy="596921"/>
          </a:xfrm>
          <a:prstGeom prst="rect">
            <a:avLst/>
          </a:prstGeom>
        </p:spPr>
      </p:pic>
      <p:pic>
        <p:nvPicPr>
          <p:cNvPr id="10" name="Picture 9">
            <a:extLst>
              <a:ext uri="{FF2B5EF4-FFF2-40B4-BE49-F238E27FC236}">
                <a16:creationId xmlns:a16="http://schemas.microsoft.com/office/drawing/2014/main" id="{A02B3C25-EB11-AC54-AD5C-EAC1979636E6}"/>
              </a:ext>
            </a:extLst>
          </p:cNvPr>
          <p:cNvPicPr>
            <a:picLocks noChangeAspect="1"/>
          </p:cNvPicPr>
          <p:nvPr/>
        </p:nvPicPr>
        <p:blipFill rotWithShape="1">
          <a:blip r:embed="rId3"/>
          <a:srcRect l="1" r="306" b="18054"/>
          <a:stretch/>
        </p:blipFill>
        <p:spPr>
          <a:xfrm>
            <a:off x="-11613" y="1562069"/>
            <a:ext cx="9155613" cy="119753"/>
          </a:xfrm>
          <a:prstGeom prst="rect">
            <a:avLst/>
          </a:prstGeom>
        </p:spPr>
      </p:pic>
      <p:sp>
        <p:nvSpPr>
          <p:cNvPr id="11" name="TextBox 10">
            <a:extLst>
              <a:ext uri="{FF2B5EF4-FFF2-40B4-BE49-F238E27FC236}">
                <a16:creationId xmlns:a16="http://schemas.microsoft.com/office/drawing/2014/main" id="{8C7229F4-917A-BBAD-EC9D-58B48897245D}"/>
              </a:ext>
            </a:extLst>
          </p:cNvPr>
          <p:cNvSpPr txBox="1"/>
          <p:nvPr/>
        </p:nvSpPr>
        <p:spPr>
          <a:xfrm>
            <a:off x="186969" y="5856233"/>
            <a:ext cx="3590925" cy="369332"/>
          </a:xfrm>
          <a:prstGeom prst="rect">
            <a:avLst/>
          </a:prstGeom>
          <a:noFill/>
        </p:spPr>
        <p:txBody>
          <a:bodyPr wrap="square" rtlCol="0">
            <a:spAutoFit/>
          </a:bodyPr>
          <a:lstStyle/>
          <a:p>
            <a:r>
              <a:rPr lang="en-US" dirty="0">
                <a:solidFill>
                  <a:schemeClr val="bg1"/>
                </a:solidFill>
              </a:rPr>
              <a:t>June 2023</a:t>
            </a:r>
          </a:p>
        </p:txBody>
      </p:sp>
      <p:sp>
        <p:nvSpPr>
          <p:cNvPr id="12" name="Rectangle 11">
            <a:extLst>
              <a:ext uri="{FF2B5EF4-FFF2-40B4-BE49-F238E27FC236}">
                <a16:creationId xmlns:a16="http://schemas.microsoft.com/office/drawing/2014/main" id="{512FFED9-9938-DF21-0C28-219C0BC8A4AA}"/>
              </a:ext>
            </a:extLst>
          </p:cNvPr>
          <p:cNvSpPr/>
          <p:nvPr/>
        </p:nvSpPr>
        <p:spPr>
          <a:xfrm>
            <a:off x="6427563" y="5798634"/>
            <a:ext cx="2716437" cy="1059367"/>
          </a:xfrm>
          <a:prstGeom prst="rect">
            <a:avLst/>
          </a:prstGeom>
          <a:solidFill>
            <a:schemeClr val="bg1"/>
          </a:solidFill>
          <a:ln w="28575">
            <a:solidFill>
              <a:srgbClr val="00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Text, logo&#10;&#10;Description automatically generated">
            <a:extLst>
              <a:ext uri="{FF2B5EF4-FFF2-40B4-BE49-F238E27FC236}">
                <a16:creationId xmlns:a16="http://schemas.microsoft.com/office/drawing/2014/main" id="{851E35F5-499C-8A8E-6AF5-9A660D392AE2}"/>
              </a:ext>
            </a:extLst>
          </p:cNvPr>
          <p:cNvPicPr>
            <a:picLocks noChangeAspect="1"/>
          </p:cNvPicPr>
          <p:nvPr/>
        </p:nvPicPr>
        <p:blipFill>
          <a:blip r:embed="rId4"/>
          <a:stretch>
            <a:fillRect/>
          </a:stretch>
        </p:blipFill>
        <p:spPr>
          <a:xfrm>
            <a:off x="6445403" y="5816580"/>
            <a:ext cx="2643953" cy="1021741"/>
          </a:xfrm>
          <a:prstGeom prst="rect">
            <a:avLst/>
          </a:prstGeom>
        </p:spPr>
      </p:pic>
      <p:sp>
        <p:nvSpPr>
          <p:cNvPr id="2" name="TextBox 1">
            <a:extLst>
              <a:ext uri="{FF2B5EF4-FFF2-40B4-BE49-F238E27FC236}">
                <a16:creationId xmlns:a16="http://schemas.microsoft.com/office/drawing/2014/main" id="{15C8A11D-5B4D-02D3-7AA4-664C42ECA36F}"/>
              </a:ext>
            </a:extLst>
          </p:cNvPr>
          <p:cNvSpPr txBox="1"/>
          <p:nvPr/>
        </p:nvSpPr>
        <p:spPr>
          <a:xfrm>
            <a:off x="176211" y="5222550"/>
            <a:ext cx="4916246" cy="369332"/>
          </a:xfrm>
          <a:prstGeom prst="rect">
            <a:avLst/>
          </a:prstGeom>
          <a:noFill/>
        </p:spPr>
        <p:txBody>
          <a:bodyPr wrap="square" rtlCol="0">
            <a:spAutoFit/>
          </a:bodyPr>
          <a:lstStyle/>
          <a:p>
            <a:r>
              <a:rPr lang="en-US" dirty="0">
                <a:solidFill>
                  <a:schemeClr val="bg1"/>
                </a:solidFill>
              </a:rPr>
              <a:t>Prepared for DOE’s Building America Program</a:t>
            </a:r>
          </a:p>
        </p:txBody>
      </p:sp>
    </p:spTree>
    <p:extLst>
      <p:ext uri="{BB962C8B-B14F-4D97-AF65-F5344CB8AC3E}">
        <p14:creationId xmlns:p14="http://schemas.microsoft.com/office/powerpoint/2010/main" val="3207626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24BB6-111A-7013-E8C4-02DD67D3DDA7}"/>
              </a:ext>
            </a:extLst>
          </p:cNvPr>
          <p:cNvSpPr txBox="1"/>
          <p:nvPr/>
        </p:nvSpPr>
        <p:spPr>
          <a:xfrm>
            <a:off x="5905500" y="6552477"/>
            <a:ext cx="4572000" cy="307777"/>
          </a:xfrm>
          <a:prstGeom prst="rect">
            <a:avLst/>
          </a:prstGeom>
          <a:noFill/>
        </p:spPr>
        <p:txBody>
          <a:bodyPr wrap="square" rtlCol="0">
            <a:spAutoFit/>
          </a:bodyPr>
          <a:lstStyle/>
          <a:p>
            <a:r>
              <a:rPr lang="en-US" sz="1400" b="1" dirty="0">
                <a:solidFill>
                  <a:schemeClr val="bg1"/>
                </a:solidFill>
              </a:rPr>
              <a:t>Courtesy of Steve Easley &amp; Associates LLC.</a:t>
            </a:r>
          </a:p>
        </p:txBody>
      </p:sp>
      <p:pic>
        <p:nvPicPr>
          <p:cNvPr id="8" name="Picture 7">
            <a:extLst>
              <a:ext uri="{FF2B5EF4-FFF2-40B4-BE49-F238E27FC236}">
                <a16:creationId xmlns:a16="http://schemas.microsoft.com/office/drawing/2014/main" id="{DAE76980-4C55-A3BE-9A3E-DD8469EE49CF}"/>
              </a:ext>
            </a:extLst>
          </p:cNvPr>
          <p:cNvPicPr>
            <a:picLocks noChangeAspect="1"/>
          </p:cNvPicPr>
          <p:nvPr/>
        </p:nvPicPr>
        <p:blipFill rotWithShape="1">
          <a:blip r:embed="rId3"/>
          <a:srcRect l="1" t="8129" r="306" b="61911"/>
          <a:stretch/>
        </p:blipFill>
        <p:spPr>
          <a:xfrm>
            <a:off x="-19228" y="-77272"/>
            <a:ext cx="9166492" cy="152788"/>
          </a:xfrm>
          <a:prstGeom prst="rect">
            <a:avLst/>
          </a:prstGeom>
        </p:spPr>
      </p:pic>
      <p:sp>
        <p:nvSpPr>
          <p:cNvPr id="9" name="Rectangle 8">
            <a:extLst>
              <a:ext uri="{FF2B5EF4-FFF2-40B4-BE49-F238E27FC236}">
                <a16:creationId xmlns:a16="http://schemas.microsoft.com/office/drawing/2014/main" id="{42C8199F-6AE2-ABF0-83AA-195123170658}"/>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6AECCB-AFFE-7C98-2C5C-4468DBE587C4}"/>
              </a:ext>
            </a:extLst>
          </p:cNvPr>
          <p:cNvSpPr txBox="1"/>
          <p:nvPr/>
        </p:nvSpPr>
        <p:spPr>
          <a:xfrm>
            <a:off x="4199637" y="5603435"/>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12" name="TextBox 11">
            <a:extLst>
              <a:ext uri="{FF2B5EF4-FFF2-40B4-BE49-F238E27FC236}">
                <a16:creationId xmlns:a16="http://schemas.microsoft.com/office/drawing/2014/main" id="{FAE4FB6D-FAF8-95A3-D4C7-4FF062DD3F26}"/>
              </a:ext>
            </a:extLst>
          </p:cNvPr>
          <p:cNvSpPr txBox="1"/>
          <p:nvPr/>
        </p:nvSpPr>
        <p:spPr>
          <a:xfrm>
            <a:off x="353636" y="5956102"/>
            <a:ext cx="8314374" cy="738664"/>
          </a:xfrm>
          <a:prstGeom prst="rect">
            <a:avLst/>
          </a:prstGeom>
          <a:noFill/>
        </p:spPr>
        <p:txBody>
          <a:bodyPr wrap="square">
            <a:spAutoFit/>
          </a:bodyPr>
          <a:lstStyle/>
          <a:p>
            <a:r>
              <a:rPr lang="en-US" sz="1400" kern="1200" dirty="0">
                <a:solidFill>
                  <a:schemeClr val="tx1"/>
                </a:solidFill>
                <a:latin typeface="+mn-lt"/>
                <a:ea typeface="+mn-ea"/>
                <a:cs typeface="+mn-cs"/>
              </a:rPr>
              <a:t>This is an example of moisture damage behind stucco due to the use of only one layer of building paper, the lack of through-wall flashing above the stone veneer, and lack of air space and weep holes at the base of the stucco of the wall.</a:t>
            </a:r>
          </a:p>
        </p:txBody>
      </p:sp>
      <p:pic>
        <p:nvPicPr>
          <p:cNvPr id="2" name="Picture 1">
            <a:extLst>
              <a:ext uri="{FF2B5EF4-FFF2-40B4-BE49-F238E27FC236}">
                <a16:creationId xmlns:a16="http://schemas.microsoft.com/office/drawing/2014/main" id="{1D837BB5-03F2-0674-AE06-E37F9477ADF0}"/>
              </a:ext>
            </a:extLst>
          </p:cNvPr>
          <p:cNvPicPr>
            <a:picLocks noChangeAspect="1"/>
          </p:cNvPicPr>
          <p:nvPr/>
        </p:nvPicPr>
        <p:blipFill>
          <a:blip r:embed="rId4"/>
          <a:stretch>
            <a:fillRect/>
          </a:stretch>
        </p:blipFill>
        <p:spPr>
          <a:xfrm>
            <a:off x="457263" y="122828"/>
            <a:ext cx="8223273" cy="5473061"/>
          </a:xfrm>
          <a:prstGeom prst="rect">
            <a:avLst/>
          </a:prstGeom>
        </p:spPr>
      </p:pic>
    </p:spTree>
    <p:extLst>
      <p:ext uri="{BB962C8B-B14F-4D97-AF65-F5344CB8AC3E}">
        <p14:creationId xmlns:p14="http://schemas.microsoft.com/office/powerpoint/2010/main" val="125615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4560"/>
          <a:stretch/>
        </p:blipFill>
        <p:spPr>
          <a:xfrm>
            <a:off x="299277" y="114301"/>
            <a:ext cx="8575785" cy="5442002"/>
          </a:xfrm>
        </p:spPr>
      </p:pic>
      <p:pic>
        <p:nvPicPr>
          <p:cNvPr id="3" name="Picture 2">
            <a:extLst>
              <a:ext uri="{FF2B5EF4-FFF2-40B4-BE49-F238E27FC236}">
                <a16:creationId xmlns:a16="http://schemas.microsoft.com/office/drawing/2014/main" id="{6D5B0289-2DF5-A5B1-D4A8-9C13D853C4EC}"/>
              </a:ext>
            </a:extLst>
          </p:cNvPr>
          <p:cNvPicPr>
            <a:picLocks noChangeAspect="1"/>
          </p:cNvPicPr>
          <p:nvPr/>
        </p:nvPicPr>
        <p:blipFill rotWithShape="1">
          <a:blip r:embed="rId4"/>
          <a:srcRect l="1" t="8129" r="306" b="61911"/>
          <a:stretch/>
        </p:blipFill>
        <p:spPr>
          <a:xfrm>
            <a:off x="-6702" y="-77272"/>
            <a:ext cx="9166492" cy="152788"/>
          </a:xfrm>
          <a:prstGeom prst="rect">
            <a:avLst/>
          </a:prstGeom>
        </p:spPr>
      </p:pic>
      <p:sp>
        <p:nvSpPr>
          <p:cNvPr id="5" name="Rectangle 4">
            <a:extLst>
              <a:ext uri="{FF2B5EF4-FFF2-40B4-BE49-F238E27FC236}">
                <a16:creationId xmlns:a16="http://schemas.microsoft.com/office/drawing/2014/main" id="{46D62E33-F7BA-3E61-9CFD-2B8A05FA31F2}"/>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3B5AA8-84C5-ED69-4A7E-C04DA05AC0C1}"/>
              </a:ext>
            </a:extLst>
          </p:cNvPr>
          <p:cNvSpPr txBox="1"/>
          <p:nvPr/>
        </p:nvSpPr>
        <p:spPr>
          <a:xfrm>
            <a:off x="4387527" y="5582732"/>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8" name="TextBox 7">
            <a:extLst>
              <a:ext uri="{FF2B5EF4-FFF2-40B4-BE49-F238E27FC236}">
                <a16:creationId xmlns:a16="http://schemas.microsoft.com/office/drawing/2014/main" id="{F198489E-7B8E-C5C4-E18F-95F94DBDC68F}"/>
              </a:ext>
            </a:extLst>
          </p:cNvPr>
          <p:cNvSpPr txBox="1"/>
          <p:nvPr/>
        </p:nvSpPr>
        <p:spPr>
          <a:xfrm>
            <a:off x="215589" y="5953291"/>
            <a:ext cx="8756295" cy="738664"/>
          </a:xfrm>
          <a:prstGeom prst="rect">
            <a:avLst/>
          </a:prstGeom>
          <a:noFill/>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Stucco is a popular cladding material because it can be durable and long lasting, and it doesn't require a lot of maintenance. However, it is important to follow a few building science principles relating to water management to ensure that the stucco does not trap water or let water into the wall assembly. </a:t>
            </a:r>
          </a:p>
        </p:txBody>
      </p:sp>
    </p:spTree>
    <p:extLst>
      <p:ext uri="{BB962C8B-B14F-4D97-AF65-F5344CB8AC3E}">
        <p14:creationId xmlns:p14="http://schemas.microsoft.com/office/powerpoint/2010/main" val="154196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4CBC0D-221D-1C3C-88B6-432D85001510}"/>
              </a:ext>
            </a:extLst>
          </p:cNvPr>
          <p:cNvSpPr txBox="1"/>
          <p:nvPr/>
        </p:nvSpPr>
        <p:spPr>
          <a:xfrm>
            <a:off x="5905500" y="6552477"/>
            <a:ext cx="4572000" cy="307777"/>
          </a:xfrm>
          <a:prstGeom prst="rect">
            <a:avLst/>
          </a:prstGeom>
          <a:noFill/>
        </p:spPr>
        <p:txBody>
          <a:bodyPr wrap="square" rtlCol="0">
            <a:spAutoFit/>
          </a:bodyPr>
          <a:lstStyle/>
          <a:p>
            <a:r>
              <a:rPr lang="en-US" sz="1400" b="1" dirty="0">
                <a:solidFill>
                  <a:schemeClr val="bg1"/>
                </a:solidFill>
              </a:rPr>
              <a:t>Courtesy of Steve Easley &amp; Associates LLC.</a:t>
            </a:r>
          </a:p>
        </p:txBody>
      </p:sp>
      <p:pic>
        <p:nvPicPr>
          <p:cNvPr id="9" name="Picture 8">
            <a:extLst>
              <a:ext uri="{FF2B5EF4-FFF2-40B4-BE49-F238E27FC236}">
                <a16:creationId xmlns:a16="http://schemas.microsoft.com/office/drawing/2014/main" id="{E3E98DB0-6AAB-6DEC-2122-B608D4BB0226}"/>
              </a:ext>
            </a:extLst>
          </p:cNvPr>
          <p:cNvPicPr>
            <a:picLocks noChangeAspect="1"/>
          </p:cNvPicPr>
          <p:nvPr/>
        </p:nvPicPr>
        <p:blipFill rotWithShape="1">
          <a:blip r:embed="rId3"/>
          <a:srcRect l="1" t="8129" r="306" b="61911"/>
          <a:stretch/>
        </p:blipFill>
        <p:spPr>
          <a:xfrm>
            <a:off x="-19228" y="-77272"/>
            <a:ext cx="9166492" cy="152788"/>
          </a:xfrm>
          <a:prstGeom prst="rect">
            <a:avLst/>
          </a:prstGeom>
        </p:spPr>
      </p:pic>
      <p:sp>
        <p:nvSpPr>
          <p:cNvPr id="10" name="Rectangle 9">
            <a:extLst>
              <a:ext uri="{FF2B5EF4-FFF2-40B4-BE49-F238E27FC236}">
                <a16:creationId xmlns:a16="http://schemas.microsoft.com/office/drawing/2014/main" id="{F03E2DFE-B556-E6C4-B875-7A72F85C4D16}"/>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16CBC47-D97A-E6E2-F84C-F72B3A6F1EFB}"/>
              </a:ext>
            </a:extLst>
          </p:cNvPr>
          <p:cNvSpPr txBox="1"/>
          <p:nvPr/>
        </p:nvSpPr>
        <p:spPr>
          <a:xfrm>
            <a:off x="4246040" y="4918440"/>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pic>
        <p:nvPicPr>
          <p:cNvPr id="12" name="Picture 11" descr="IMG_2532.JPG">
            <a:extLst>
              <a:ext uri="{FF2B5EF4-FFF2-40B4-BE49-F238E27FC236}">
                <a16:creationId xmlns:a16="http://schemas.microsoft.com/office/drawing/2014/main" id="{0768A034-E93F-A945-566A-5AADAF588317}"/>
              </a:ext>
            </a:extLst>
          </p:cNvPr>
          <p:cNvPicPr>
            <a:picLocks noChangeAspect="1"/>
          </p:cNvPicPr>
          <p:nvPr/>
        </p:nvPicPr>
        <p:blipFill rotWithShape="1">
          <a:blip r:embed="rId4">
            <a:extLst>
              <a:ext uri="{28A0092B-C50C-407E-A947-70E740481C1C}">
                <a14:useLocalDpi xmlns:a14="http://schemas.microsoft.com/office/drawing/2010/main" val="0"/>
              </a:ext>
            </a:extLst>
          </a:blip>
          <a:srcRect t="17695" b="2734"/>
          <a:stretch/>
        </p:blipFill>
        <p:spPr>
          <a:xfrm>
            <a:off x="438553" y="137786"/>
            <a:ext cx="8266894" cy="4790051"/>
          </a:xfrm>
          <a:prstGeom prst="rect">
            <a:avLst/>
          </a:prstGeom>
        </p:spPr>
      </p:pic>
      <p:sp>
        <p:nvSpPr>
          <p:cNvPr id="19" name="TextBox 18">
            <a:extLst>
              <a:ext uri="{FF2B5EF4-FFF2-40B4-BE49-F238E27FC236}">
                <a16:creationId xmlns:a16="http://schemas.microsoft.com/office/drawing/2014/main" id="{C063D850-819E-3CE2-BD38-8B142562930F}"/>
              </a:ext>
            </a:extLst>
          </p:cNvPr>
          <p:cNvSpPr txBox="1"/>
          <p:nvPr/>
        </p:nvSpPr>
        <p:spPr>
          <a:xfrm>
            <a:off x="450937" y="5379798"/>
            <a:ext cx="8633566" cy="1169551"/>
          </a:xfrm>
          <a:prstGeom prst="rect">
            <a:avLst/>
          </a:prstGeom>
          <a:noFill/>
        </p:spPr>
        <p:txBody>
          <a:bodyPr wrap="square">
            <a:spAutoFit/>
          </a:bodyPr>
          <a:lstStyle/>
          <a:p>
            <a:r>
              <a:rPr lang="en-US" sz="1400" kern="1200" dirty="0">
                <a:solidFill>
                  <a:schemeClr val="tx1"/>
                </a:solidFill>
                <a:latin typeface="+mn-lt"/>
                <a:ea typeface="+mn-ea"/>
                <a:cs typeface="+mn-cs"/>
              </a:rPr>
              <a:t>A couple things are wrong in this picture:  The stucco runs all the way to grade, and there is no weep screed. The bottom of the stucco must have a perforated weep screed to allow water to drain out of the wall system, and this screed should be at least 8 inches above grade. If the stucco runs all the way to grade, moisture from capillary action can wick up into the stucco, and transfer to wood framing.  Also the irrigation system is incorrectly aimed and is soaking the walls. In addition, the crawlspace vents are located below rather than above grade.</a:t>
            </a:r>
          </a:p>
        </p:txBody>
      </p:sp>
    </p:spTree>
    <p:extLst>
      <p:ext uri="{BB962C8B-B14F-4D97-AF65-F5344CB8AC3E}">
        <p14:creationId xmlns:p14="http://schemas.microsoft.com/office/powerpoint/2010/main" val="361754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28E03B-8891-1771-A2BF-26CA31E945A3}"/>
              </a:ext>
            </a:extLst>
          </p:cNvPr>
          <p:cNvSpPr txBox="1"/>
          <p:nvPr/>
        </p:nvSpPr>
        <p:spPr>
          <a:xfrm>
            <a:off x="5905500" y="6552477"/>
            <a:ext cx="4572000" cy="307777"/>
          </a:xfrm>
          <a:prstGeom prst="rect">
            <a:avLst/>
          </a:prstGeom>
          <a:noFill/>
        </p:spPr>
        <p:txBody>
          <a:bodyPr wrap="square" rtlCol="0">
            <a:spAutoFit/>
          </a:bodyPr>
          <a:lstStyle/>
          <a:p>
            <a:r>
              <a:rPr lang="en-US" sz="1400" b="1" dirty="0">
                <a:solidFill>
                  <a:schemeClr val="bg1"/>
                </a:solidFill>
              </a:rPr>
              <a:t>Courtesy of Steve Easley &amp; Associates LLC.</a:t>
            </a:r>
          </a:p>
        </p:txBody>
      </p:sp>
      <p:pic>
        <p:nvPicPr>
          <p:cNvPr id="6" name="Picture 5" descr="IMG_5149 crop.jpg">
            <a:extLst>
              <a:ext uri="{FF2B5EF4-FFF2-40B4-BE49-F238E27FC236}">
                <a16:creationId xmlns:a16="http://schemas.microsoft.com/office/drawing/2014/main" id="{D3AC3118-F7D8-2BA0-E7AC-985ED8433971}"/>
              </a:ext>
            </a:extLst>
          </p:cNvPr>
          <p:cNvPicPr>
            <a:picLocks noChangeAspect="1"/>
          </p:cNvPicPr>
          <p:nvPr/>
        </p:nvPicPr>
        <p:blipFill rotWithShape="1">
          <a:blip r:embed="rId3">
            <a:extLst>
              <a:ext uri="{28A0092B-C50C-407E-A947-70E740481C1C}">
                <a14:useLocalDpi xmlns:a14="http://schemas.microsoft.com/office/drawing/2010/main" val="0"/>
              </a:ext>
            </a:extLst>
          </a:blip>
          <a:srcRect t="4055" r="40" b="6274"/>
          <a:stretch/>
        </p:blipFill>
        <p:spPr>
          <a:xfrm>
            <a:off x="543802" y="123162"/>
            <a:ext cx="8024000" cy="5175408"/>
          </a:xfrm>
          <a:prstGeom prst="rect">
            <a:avLst/>
          </a:prstGeom>
        </p:spPr>
      </p:pic>
      <p:pic>
        <p:nvPicPr>
          <p:cNvPr id="11" name="Picture 10">
            <a:extLst>
              <a:ext uri="{FF2B5EF4-FFF2-40B4-BE49-F238E27FC236}">
                <a16:creationId xmlns:a16="http://schemas.microsoft.com/office/drawing/2014/main" id="{5D0B44FB-8A41-30A9-1DB0-63215F4AF30C}"/>
              </a:ext>
            </a:extLst>
          </p:cNvPr>
          <p:cNvPicPr>
            <a:picLocks noChangeAspect="1"/>
          </p:cNvPicPr>
          <p:nvPr/>
        </p:nvPicPr>
        <p:blipFill rotWithShape="1">
          <a:blip r:embed="rId4"/>
          <a:srcRect l="1" t="8129" r="306" b="61911"/>
          <a:stretch/>
        </p:blipFill>
        <p:spPr>
          <a:xfrm>
            <a:off x="-19228" y="-77272"/>
            <a:ext cx="9166492" cy="152788"/>
          </a:xfrm>
          <a:prstGeom prst="rect">
            <a:avLst/>
          </a:prstGeom>
        </p:spPr>
      </p:pic>
      <p:sp>
        <p:nvSpPr>
          <p:cNvPr id="12" name="Rectangle 11">
            <a:extLst>
              <a:ext uri="{FF2B5EF4-FFF2-40B4-BE49-F238E27FC236}">
                <a16:creationId xmlns:a16="http://schemas.microsoft.com/office/drawing/2014/main" id="{CAE3603D-5531-F49C-EFF4-82F05C7CC862}"/>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35211DE-6251-67F4-4C79-8798C4A1B4D8}"/>
              </a:ext>
            </a:extLst>
          </p:cNvPr>
          <p:cNvSpPr txBox="1"/>
          <p:nvPr/>
        </p:nvSpPr>
        <p:spPr>
          <a:xfrm>
            <a:off x="4099428" y="5313333"/>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15" name="TextBox 14">
            <a:extLst>
              <a:ext uri="{FF2B5EF4-FFF2-40B4-BE49-F238E27FC236}">
                <a16:creationId xmlns:a16="http://schemas.microsoft.com/office/drawing/2014/main" id="{D5CBB47E-3B6F-42DB-4D7D-132861DADEEB}"/>
              </a:ext>
            </a:extLst>
          </p:cNvPr>
          <p:cNvSpPr txBox="1"/>
          <p:nvPr/>
        </p:nvSpPr>
        <p:spPr>
          <a:xfrm>
            <a:off x="458587" y="5576532"/>
            <a:ext cx="8334684" cy="1169551"/>
          </a:xfrm>
          <a:prstGeom prst="rect">
            <a:avLst/>
          </a:prstGeom>
          <a:noFill/>
        </p:spPr>
        <p:txBody>
          <a:bodyPr wrap="square">
            <a:spAutoFit/>
          </a:bodyPr>
          <a:lstStyle/>
          <a:p>
            <a:r>
              <a:rPr lang="en-US" sz="1400" kern="1200" dirty="0">
                <a:solidFill>
                  <a:schemeClr val="tx1"/>
                </a:solidFill>
                <a:latin typeface="+mn-lt"/>
                <a:ea typeface="+mn-ea"/>
                <a:cs typeface="+mn-cs"/>
              </a:rPr>
              <a:t>This picture illustrates how important it is to have a good water management system behind stucco. You can see that rainwater has been absorbed into the cracks. Now, all stucco cracks; that's fairly common. But that's why it is so important to have a good water management system. Most building codes require two layers of building wrap or draining house wrap or building paper, and that house wrap must overlap a weep screed flashing that is installed at the base of the wall. </a:t>
            </a:r>
          </a:p>
        </p:txBody>
      </p:sp>
    </p:spTree>
    <p:extLst>
      <p:ext uri="{BB962C8B-B14F-4D97-AF65-F5344CB8AC3E}">
        <p14:creationId xmlns:p14="http://schemas.microsoft.com/office/powerpoint/2010/main" val="49165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3D8E93-7E25-0D26-C642-39EF6693079B}"/>
              </a:ext>
            </a:extLst>
          </p:cNvPr>
          <p:cNvPicPr>
            <a:picLocks noChangeAspect="1"/>
          </p:cNvPicPr>
          <p:nvPr/>
        </p:nvPicPr>
        <p:blipFill rotWithShape="1">
          <a:blip r:embed="rId2"/>
          <a:srcRect t="26128" r="-1723" b="28049"/>
          <a:stretch/>
        </p:blipFill>
        <p:spPr>
          <a:xfrm>
            <a:off x="510436" y="138145"/>
            <a:ext cx="8393470" cy="5036797"/>
          </a:xfrm>
          <a:prstGeom prst="rect">
            <a:avLst/>
          </a:prstGeom>
        </p:spPr>
      </p:pic>
      <p:pic>
        <p:nvPicPr>
          <p:cNvPr id="5" name="Picture 4">
            <a:extLst>
              <a:ext uri="{FF2B5EF4-FFF2-40B4-BE49-F238E27FC236}">
                <a16:creationId xmlns:a16="http://schemas.microsoft.com/office/drawing/2014/main" id="{FE84B50D-B92D-FF66-BCE3-96E26BABD940}"/>
              </a:ext>
            </a:extLst>
          </p:cNvPr>
          <p:cNvPicPr>
            <a:picLocks noChangeAspect="1"/>
          </p:cNvPicPr>
          <p:nvPr/>
        </p:nvPicPr>
        <p:blipFill rotWithShape="1">
          <a:blip r:embed="rId3"/>
          <a:srcRect l="1" t="8129" r="306" b="61911"/>
          <a:stretch/>
        </p:blipFill>
        <p:spPr>
          <a:xfrm>
            <a:off x="-19228" y="-77272"/>
            <a:ext cx="9166492" cy="152788"/>
          </a:xfrm>
          <a:prstGeom prst="rect">
            <a:avLst/>
          </a:prstGeom>
        </p:spPr>
      </p:pic>
      <p:sp>
        <p:nvSpPr>
          <p:cNvPr id="6" name="Rectangle 5">
            <a:extLst>
              <a:ext uri="{FF2B5EF4-FFF2-40B4-BE49-F238E27FC236}">
                <a16:creationId xmlns:a16="http://schemas.microsoft.com/office/drawing/2014/main" id="{B745B4A3-4B00-36C1-733B-A6CFDAF7AC55}"/>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2D57F5-4CBC-644B-8C09-194E2F4D97DC}"/>
              </a:ext>
            </a:extLst>
          </p:cNvPr>
          <p:cNvSpPr txBox="1"/>
          <p:nvPr/>
        </p:nvSpPr>
        <p:spPr>
          <a:xfrm>
            <a:off x="4256750" y="5237571"/>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9" name="TextBox 8">
            <a:extLst>
              <a:ext uri="{FF2B5EF4-FFF2-40B4-BE49-F238E27FC236}">
                <a16:creationId xmlns:a16="http://schemas.microsoft.com/office/drawing/2014/main" id="{80E94ADD-769D-A1C9-7C29-A27B5A612D8B}"/>
              </a:ext>
            </a:extLst>
          </p:cNvPr>
          <p:cNvSpPr txBox="1"/>
          <p:nvPr/>
        </p:nvSpPr>
        <p:spPr>
          <a:xfrm>
            <a:off x="446756" y="5874811"/>
            <a:ext cx="8697244" cy="523220"/>
          </a:xfrm>
          <a:prstGeom prst="rect">
            <a:avLst/>
          </a:prstGeom>
          <a:noFill/>
        </p:spPr>
        <p:txBody>
          <a:bodyPr wrap="square">
            <a:spAutoFit/>
          </a:bodyPr>
          <a:lstStyle/>
          <a:p>
            <a:r>
              <a:rPr lang="en-US" sz="1400" kern="1200" dirty="0">
                <a:solidFill>
                  <a:schemeClr val="tx1"/>
                </a:solidFill>
                <a:latin typeface="+mn-lt"/>
                <a:ea typeface="+mn-ea"/>
                <a:cs typeface="+mn-cs"/>
              </a:rPr>
              <a:t>This is an example of a draining house wrap or “corrugated” house wrap. When selecting drainage wrap, select one that has a drainage efficacy of over 90% for use behind stucco. </a:t>
            </a:r>
            <a:endParaRPr lang="en-US" sz="1400" dirty="0"/>
          </a:p>
        </p:txBody>
      </p:sp>
    </p:spTree>
    <p:extLst>
      <p:ext uri="{BB962C8B-B14F-4D97-AF65-F5344CB8AC3E}">
        <p14:creationId xmlns:p14="http://schemas.microsoft.com/office/powerpoint/2010/main" val="72294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0F4E55-7B47-C443-B9A3-3C37F1018D7C}"/>
              </a:ext>
            </a:extLst>
          </p:cNvPr>
          <p:cNvSpPr txBox="1"/>
          <p:nvPr/>
        </p:nvSpPr>
        <p:spPr>
          <a:xfrm>
            <a:off x="5905500" y="6552477"/>
            <a:ext cx="4572000" cy="307777"/>
          </a:xfrm>
          <a:prstGeom prst="rect">
            <a:avLst/>
          </a:prstGeom>
          <a:noFill/>
        </p:spPr>
        <p:txBody>
          <a:bodyPr wrap="square" rtlCol="0">
            <a:spAutoFit/>
          </a:bodyPr>
          <a:lstStyle/>
          <a:p>
            <a:r>
              <a:rPr lang="en-US" sz="1400" b="1" dirty="0">
                <a:solidFill>
                  <a:schemeClr val="bg1"/>
                </a:solidFill>
              </a:rPr>
              <a:t>Courtesy of Steve Easley &amp; Associates LLC.</a:t>
            </a:r>
          </a:p>
        </p:txBody>
      </p:sp>
      <p:pic>
        <p:nvPicPr>
          <p:cNvPr id="6" name="Picture 5">
            <a:extLst>
              <a:ext uri="{FF2B5EF4-FFF2-40B4-BE49-F238E27FC236}">
                <a16:creationId xmlns:a16="http://schemas.microsoft.com/office/drawing/2014/main" id="{0ECF15DC-D15D-6D1F-5819-0ECB4E471A3E}"/>
              </a:ext>
            </a:extLst>
          </p:cNvPr>
          <p:cNvPicPr>
            <a:picLocks noChangeAspect="1"/>
          </p:cNvPicPr>
          <p:nvPr/>
        </p:nvPicPr>
        <p:blipFill rotWithShape="1">
          <a:blip r:embed="rId3">
            <a:extLst>
              <a:ext uri="{28A0092B-C50C-407E-A947-70E740481C1C}">
                <a14:useLocalDpi xmlns:a14="http://schemas.microsoft.com/office/drawing/2010/main" val="0"/>
              </a:ext>
            </a:extLst>
          </a:blip>
          <a:srcRect t="8249" r="1163" b="3413"/>
          <a:stretch/>
        </p:blipFill>
        <p:spPr>
          <a:xfrm>
            <a:off x="460045" y="94511"/>
            <a:ext cx="8032925" cy="5200400"/>
          </a:xfrm>
          <a:prstGeom prst="rect">
            <a:avLst/>
          </a:prstGeom>
        </p:spPr>
      </p:pic>
      <p:pic>
        <p:nvPicPr>
          <p:cNvPr id="8" name="Picture 7">
            <a:extLst>
              <a:ext uri="{FF2B5EF4-FFF2-40B4-BE49-F238E27FC236}">
                <a16:creationId xmlns:a16="http://schemas.microsoft.com/office/drawing/2014/main" id="{FAB33F8A-194F-489E-A3E2-442B5A3614D6}"/>
              </a:ext>
            </a:extLst>
          </p:cNvPr>
          <p:cNvPicPr>
            <a:picLocks noChangeAspect="1"/>
          </p:cNvPicPr>
          <p:nvPr/>
        </p:nvPicPr>
        <p:blipFill rotWithShape="1">
          <a:blip r:embed="rId4"/>
          <a:srcRect l="1" t="8129" r="306" b="61911"/>
          <a:stretch/>
        </p:blipFill>
        <p:spPr>
          <a:xfrm>
            <a:off x="-19228" y="-77272"/>
            <a:ext cx="9166492" cy="152788"/>
          </a:xfrm>
          <a:prstGeom prst="rect">
            <a:avLst/>
          </a:prstGeom>
        </p:spPr>
      </p:pic>
      <p:sp>
        <p:nvSpPr>
          <p:cNvPr id="9" name="Rectangle 8">
            <a:extLst>
              <a:ext uri="{FF2B5EF4-FFF2-40B4-BE49-F238E27FC236}">
                <a16:creationId xmlns:a16="http://schemas.microsoft.com/office/drawing/2014/main" id="{BB3DFCE2-8D0D-02BC-7C98-8AE80ADB38AA}"/>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EE3921B-5CA5-D18B-78DA-2C114DE301F7}"/>
              </a:ext>
            </a:extLst>
          </p:cNvPr>
          <p:cNvSpPr txBox="1"/>
          <p:nvPr/>
        </p:nvSpPr>
        <p:spPr>
          <a:xfrm>
            <a:off x="3920970" y="5313122"/>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12" name="TextBox 11">
            <a:extLst>
              <a:ext uri="{FF2B5EF4-FFF2-40B4-BE49-F238E27FC236}">
                <a16:creationId xmlns:a16="http://schemas.microsoft.com/office/drawing/2014/main" id="{A1C2567F-340D-FE1C-6942-2CEB377C51CC}"/>
              </a:ext>
            </a:extLst>
          </p:cNvPr>
          <p:cNvSpPr txBox="1"/>
          <p:nvPr/>
        </p:nvSpPr>
        <p:spPr>
          <a:xfrm>
            <a:off x="397405" y="5554715"/>
            <a:ext cx="8095565" cy="1169551"/>
          </a:xfrm>
          <a:prstGeom prst="rect">
            <a:avLst/>
          </a:prstGeom>
          <a:noFill/>
        </p:spPr>
        <p:txBody>
          <a:bodyPr wrap="square">
            <a:spAutoFit/>
          </a:bodyPr>
          <a:lstStyle/>
          <a:p>
            <a:r>
              <a:rPr lang="en-US" sz="1400" kern="1200" dirty="0">
                <a:solidFill>
                  <a:schemeClr val="tx1"/>
                </a:solidFill>
                <a:latin typeface="+mn-lt"/>
                <a:ea typeface="+mn-ea"/>
                <a:cs typeface="+mn-cs"/>
              </a:rPr>
              <a:t>This is a picture of a properly integrated weather resistive barrier (WRB)  at the base of the wall. You can see the stucco screed is perforated - has holes in it - so when the stucco is troweled over the top, it has the capacity to allow moisture to drain through it. What's important to note here is that the back flange on the screed goes up behind the paper, so any water that does get behind the stucco will hit the paper, run down, hit the stucco screed and drain down through the perforations. </a:t>
            </a:r>
          </a:p>
        </p:txBody>
      </p:sp>
    </p:spTree>
    <p:extLst>
      <p:ext uri="{BB962C8B-B14F-4D97-AF65-F5344CB8AC3E}">
        <p14:creationId xmlns:p14="http://schemas.microsoft.com/office/powerpoint/2010/main" val="367760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36A83C-80D5-5DBF-6EAE-F5C434B86B35}"/>
              </a:ext>
            </a:extLst>
          </p:cNvPr>
          <p:cNvSpPr txBox="1"/>
          <p:nvPr/>
        </p:nvSpPr>
        <p:spPr>
          <a:xfrm>
            <a:off x="5905500" y="6552477"/>
            <a:ext cx="4572000" cy="307777"/>
          </a:xfrm>
          <a:prstGeom prst="rect">
            <a:avLst/>
          </a:prstGeom>
          <a:noFill/>
        </p:spPr>
        <p:txBody>
          <a:bodyPr wrap="square" rtlCol="0">
            <a:spAutoFit/>
          </a:bodyPr>
          <a:lstStyle/>
          <a:p>
            <a:r>
              <a:rPr lang="en-US" sz="1400" b="1" dirty="0">
                <a:solidFill>
                  <a:schemeClr val="bg1"/>
                </a:solidFill>
              </a:rPr>
              <a:t>Courtesy of Steve Easley &amp; Associates LLC.</a:t>
            </a:r>
          </a:p>
        </p:txBody>
      </p:sp>
      <p:pic>
        <p:nvPicPr>
          <p:cNvPr id="6" name="Picture 5">
            <a:extLst>
              <a:ext uri="{FF2B5EF4-FFF2-40B4-BE49-F238E27FC236}">
                <a16:creationId xmlns:a16="http://schemas.microsoft.com/office/drawing/2014/main" id="{3A20192E-589B-1B56-02CD-1F849061DC21}"/>
              </a:ext>
            </a:extLst>
          </p:cNvPr>
          <p:cNvPicPr>
            <a:picLocks noChangeAspect="1"/>
          </p:cNvPicPr>
          <p:nvPr/>
        </p:nvPicPr>
        <p:blipFill rotWithShape="1">
          <a:blip r:embed="rId3">
            <a:extLst>
              <a:ext uri="{28A0092B-C50C-407E-A947-70E740481C1C}">
                <a14:useLocalDpi xmlns:a14="http://schemas.microsoft.com/office/drawing/2010/main" val="0"/>
              </a:ext>
            </a:extLst>
          </a:blip>
          <a:srcRect t="39497" b="13635"/>
          <a:stretch/>
        </p:blipFill>
        <p:spPr>
          <a:xfrm>
            <a:off x="518749" y="117971"/>
            <a:ext cx="8111684" cy="5241669"/>
          </a:xfrm>
          <a:prstGeom prst="rect">
            <a:avLst/>
          </a:prstGeom>
        </p:spPr>
      </p:pic>
      <p:pic>
        <p:nvPicPr>
          <p:cNvPr id="7" name="Picture 6">
            <a:extLst>
              <a:ext uri="{FF2B5EF4-FFF2-40B4-BE49-F238E27FC236}">
                <a16:creationId xmlns:a16="http://schemas.microsoft.com/office/drawing/2014/main" id="{559598C6-1818-C1F8-CF11-9B3E07708043}"/>
              </a:ext>
            </a:extLst>
          </p:cNvPr>
          <p:cNvPicPr>
            <a:picLocks noChangeAspect="1"/>
          </p:cNvPicPr>
          <p:nvPr/>
        </p:nvPicPr>
        <p:blipFill rotWithShape="1">
          <a:blip r:embed="rId4"/>
          <a:srcRect l="1" t="8129" r="306" b="61911"/>
          <a:stretch/>
        </p:blipFill>
        <p:spPr>
          <a:xfrm>
            <a:off x="-19228" y="-77272"/>
            <a:ext cx="9166492" cy="152788"/>
          </a:xfrm>
          <a:prstGeom prst="rect">
            <a:avLst/>
          </a:prstGeom>
        </p:spPr>
      </p:pic>
      <p:sp>
        <p:nvSpPr>
          <p:cNvPr id="8" name="Rectangle 7">
            <a:extLst>
              <a:ext uri="{FF2B5EF4-FFF2-40B4-BE49-F238E27FC236}">
                <a16:creationId xmlns:a16="http://schemas.microsoft.com/office/drawing/2014/main" id="{A448FA5C-E4E5-92C2-AFED-F6622F4904CE}"/>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F2403AD-7683-F5C3-5419-A0312764EBF8}"/>
              </a:ext>
            </a:extLst>
          </p:cNvPr>
          <p:cNvSpPr txBox="1"/>
          <p:nvPr/>
        </p:nvSpPr>
        <p:spPr>
          <a:xfrm>
            <a:off x="4124481" y="5369790"/>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11" name="TextBox 10">
            <a:extLst>
              <a:ext uri="{FF2B5EF4-FFF2-40B4-BE49-F238E27FC236}">
                <a16:creationId xmlns:a16="http://schemas.microsoft.com/office/drawing/2014/main" id="{64054F00-0810-1780-189E-C157FE010AF4}"/>
              </a:ext>
            </a:extLst>
          </p:cNvPr>
          <p:cNvSpPr txBox="1"/>
          <p:nvPr/>
        </p:nvSpPr>
        <p:spPr>
          <a:xfrm>
            <a:off x="447010" y="5695336"/>
            <a:ext cx="8287050" cy="954107"/>
          </a:xfrm>
          <a:prstGeom prst="rect">
            <a:avLst/>
          </a:prstGeom>
          <a:noFill/>
        </p:spPr>
        <p:txBody>
          <a:bodyPr wrap="square">
            <a:spAutoFit/>
          </a:bodyPr>
          <a:lstStyle/>
          <a:p>
            <a:r>
              <a:rPr lang="en-US" sz="1400" kern="1200" dirty="0">
                <a:solidFill>
                  <a:schemeClr val="tx1"/>
                </a:solidFill>
                <a:latin typeface="+mn-lt"/>
                <a:ea typeface="+mn-ea"/>
                <a:cs typeface="+mn-cs"/>
              </a:rPr>
              <a:t>In this picture, the stucco screed is reverse shingled at the base of the wall. You can see that the metal flashing is actually in front of the black paper. To be properly shingled, the black paper should overlap the metal stucco screed. That way, when water gets behind the stucco, it runs down the paper onto the metal flashing and is diverted to the exterior.</a:t>
            </a:r>
          </a:p>
        </p:txBody>
      </p:sp>
    </p:spTree>
    <p:extLst>
      <p:ext uri="{BB962C8B-B14F-4D97-AF65-F5344CB8AC3E}">
        <p14:creationId xmlns:p14="http://schemas.microsoft.com/office/powerpoint/2010/main" val="35692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24BB6-111A-7013-E8C4-02DD67D3DDA7}"/>
              </a:ext>
            </a:extLst>
          </p:cNvPr>
          <p:cNvSpPr txBox="1"/>
          <p:nvPr/>
        </p:nvSpPr>
        <p:spPr>
          <a:xfrm>
            <a:off x="5905500" y="6552477"/>
            <a:ext cx="4572000" cy="307777"/>
          </a:xfrm>
          <a:prstGeom prst="rect">
            <a:avLst/>
          </a:prstGeom>
          <a:noFill/>
        </p:spPr>
        <p:txBody>
          <a:bodyPr wrap="square" rtlCol="0">
            <a:spAutoFit/>
          </a:bodyPr>
          <a:lstStyle/>
          <a:p>
            <a:r>
              <a:rPr lang="en-US" sz="1400" b="1" dirty="0">
                <a:solidFill>
                  <a:schemeClr val="bg1"/>
                </a:solidFill>
              </a:rPr>
              <a:t>Courtesy of Steve Easley &amp; Associates LLC.</a:t>
            </a:r>
          </a:p>
        </p:txBody>
      </p:sp>
      <p:pic>
        <p:nvPicPr>
          <p:cNvPr id="6" name="Picture 5">
            <a:extLst>
              <a:ext uri="{FF2B5EF4-FFF2-40B4-BE49-F238E27FC236}">
                <a16:creationId xmlns:a16="http://schemas.microsoft.com/office/drawing/2014/main" id="{CEC5D210-3A87-1ACF-FED2-B302FB5DADA9}"/>
              </a:ext>
            </a:extLst>
          </p:cNvPr>
          <p:cNvPicPr>
            <a:picLocks noChangeAspect="1"/>
          </p:cNvPicPr>
          <p:nvPr/>
        </p:nvPicPr>
        <p:blipFill rotWithShape="1">
          <a:blip r:embed="rId3">
            <a:extLst>
              <a:ext uri="{28A0092B-C50C-407E-A947-70E740481C1C}">
                <a14:useLocalDpi xmlns:a14="http://schemas.microsoft.com/office/drawing/2010/main" val="0"/>
              </a:ext>
            </a:extLst>
          </a:blip>
          <a:srcRect t="2618" b="18217"/>
          <a:stretch/>
        </p:blipFill>
        <p:spPr>
          <a:xfrm>
            <a:off x="819374" y="123163"/>
            <a:ext cx="7587906" cy="4348630"/>
          </a:xfrm>
          <a:prstGeom prst="rect">
            <a:avLst/>
          </a:prstGeom>
        </p:spPr>
      </p:pic>
      <p:pic>
        <p:nvPicPr>
          <p:cNvPr id="8" name="Picture 7">
            <a:extLst>
              <a:ext uri="{FF2B5EF4-FFF2-40B4-BE49-F238E27FC236}">
                <a16:creationId xmlns:a16="http://schemas.microsoft.com/office/drawing/2014/main" id="{DAE76980-4C55-A3BE-9A3E-DD8469EE49CF}"/>
              </a:ext>
            </a:extLst>
          </p:cNvPr>
          <p:cNvPicPr>
            <a:picLocks noChangeAspect="1"/>
          </p:cNvPicPr>
          <p:nvPr/>
        </p:nvPicPr>
        <p:blipFill rotWithShape="1">
          <a:blip r:embed="rId4"/>
          <a:srcRect l="1" t="8129" r="306" b="61911"/>
          <a:stretch/>
        </p:blipFill>
        <p:spPr>
          <a:xfrm>
            <a:off x="-19228" y="-77272"/>
            <a:ext cx="9166492" cy="152788"/>
          </a:xfrm>
          <a:prstGeom prst="rect">
            <a:avLst/>
          </a:prstGeom>
        </p:spPr>
      </p:pic>
      <p:sp>
        <p:nvSpPr>
          <p:cNvPr id="9" name="Rectangle 8">
            <a:extLst>
              <a:ext uri="{FF2B5EF4-FFF2-40B4-BE49-F238E27FC236}">
                <a16:creationId xmlns:a16="http://schemas.microsoft.com/office/drawing/2014/main" id="{42C8199F-6AE2-ABF0-83AA-195123170658}"/>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6AECCB-AFFE-7C98-2C5C-4468DBE587C4}"/>
              </a:ext>
            </a:extLst>
          </p:cNvPr>
          <p:cNvSpPr txBox="1"/>
          <p:nvPr/>
        </p:nvSpPr>
        <p:spPr>
          <a:xfrm>
            <a:off x="3911539" y="4492970"/>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12" name="TextBox 11">
            <a:extLst>
              <a:ext uri="{FF2B5EF4-FFF2-40B4-BE49-F238E27FC236}">
                <a16:creationId xmlns:a16="http://schemas.microsoft.com/office/drawing/2014/main" id="{FAE4FB6D-FAF8-95A3-D4C7-4FF062DD3F26}"/>
              </a:ext>
            </a:extLst>
          </p:cNvPr>
          <p:cNvSpPr txBox="1"/>
          <p:nvPr/>
        </p:nvSpPr>
        <p:spPr>
          <a:xfrm>
            <a:off x="716307" y="4904726"/>
            <a:ext cx="7767232" cy="1600438"/>
          </a:xfrm>
          <a:prstGeom prst="rect">
            <a:avLst/>
          </a:prstGeom>
          <a:noFill/>
        </p:spPr>
        <p:txBody>
          <a:bodyPr wrap="square">
            <a:spAutoFit/>
          </a:bodyPr>
          <a:lstStyle/>
          <a:p>
            <a:r>
              <a:rPr lang="en-US" sz="1400" kern="1200" dirty="0">
                <a:solidFill>
                  <a:schemeClr val="tx1"/>
                </a:solidFill>
                <a:latin typeface="+mn-lt"/>
                <a:ea typeface="+mn-ea"/>
                <a:cs typeface="+mn-cs"/>
              </a:rPr>
              <a:t>It's a fairly common building practice to integrate multiple types of cladding on a single wall. For example, here we have stone at the base, with a cap, and then we have stucco at the top. The problem in this photograph is where the stucco interfaces with the capstone: This wall assembly is missing the code-required through-wall flashing. Any water that gets behind the stucco can run down the wall and get trapped by the stone. Note there are no weep holes in the stone, so there's no way for the water to get out. It's always best practice to put through-wall flashing where you have this transition between one cladding system and another. </a:t>
            </a:r>
          </a:p>
        </p:txBody>
      </p:sp>
    </p:spTree>
    <p:extLst>
      <p:ext uri="{BB962C8B-B14F-4D97-AF65-F5344CB8AC3E}">
        <p14:creationId xmlns:p14="http://schemas.microsoft.com/office/powerpoint/2010/main" val="3677608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724BB6-111A-7013-E8C4-02DD67D3DDA7}"/>
              </a:ext>
            </a:extLst>
          </p:cNvPr>
          <p:cNvSpPr txBox="1"/>
          <p:nvPr/>
        </p:nvSpPr>
        <p:spPr>
          <a:xfrm>
            <a:off x="5905500" y="6552477"/>
            <a:ext cx="4572000" cy="307777"/>
          </a:xfrm>
          <a:prstGeom prst="rect">
            <a:avLst/>
          </a:prstGeom>
          <a:noFill/>
        </p:spPr>
        <p:txBody>
          <a:bodyPr wrap="square" rtlCol="0">
            <a:spAutoFit/>
          </a:bodyPr>
          <a:lstStyle/>
          <a:p>
            <a:r>
              <a:rPr lang="en-US" sz="1400" b="1" dirty="0">
                <a:solidFill>
                  <a:schemeClr val="bg1"/>
                </a:solidFill>
              </a:rPr>
              <a:t>Courtesy of Steve Easley &amp; Associates LLC.</a:t>
            </a:r>
          </a:p>
        </p:txBody>
      </p:sp>
      <p:pic>
        <p:nvPicPr>
          <p:cNvPr id="8" name="Picture 7">
            <a:extLst>
              <a:ext uri="{FF2B5EF4-FFF2-40B4-BE49-F238E27FC236}">
                <a16:creationId xmlns:a16="http://schemas.microsoft.com/office/drawing/2014/main" id="{DAE76980-4C55-A3BE-9A3E-DD8469EE49CF}"/>
              </a:ext>
            </a:extLst>
          </p:cNvPr>
          <p:cNvPicPr>
            <a:picLocks noChangeAspect="1"/>
          </p:cNvPicPr>
          <p:nvPr/>
        </p:nvPicPr>
        <p:blipFill rotWithShape="1">
          <a:blip r:embed="rId3"/>
          <a:srcRect l="1" t="8129" r="306" b="61911"/>
          <a:stretch/>
        </p:blipFill>
        <p:spPr>
          <a:xfrm>
            <a:off x="-19228" y="-77272"/>
            <a:ext cx="9166492" cy="152788"/>
          </a:xfrm>
          <a:prstGeom prst="rect">
            <a:avLst/>
          </a:prstGeom>
        </p:spPr>
      </p:pic>
      <p:sp>
        <p:nvSpPr>
          <p:cNvPr id="9" name="Rectangle 8">
            <a:extLst>
              <a:ext uri="{FF2B5EF4-FFF2-40B4-BE49-F238E27FC236}">
                <a16:creationId xmlns:a16="http://schemas.microsoft.com/office/drawing/2014/main" id="{42C8199F-6AE2-ABF0-83AA-195123170658}"/>
              </a:ext>
            </a:extLst>
          </p:cNvPr>
          <p:cNvSpPr/>
          <p:nvPr/>
        </p:nvSpPr>
        <p:spPr>
          <a:xfrm>
            <a:off x="0" y="6812281"/>
            <a:ext cx="9144000" cy="45719"/>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6AECCB-AFFE-7C98-2C5C-4468DBE587C4}"/>
              </a:ext>
            </a:extLst>
          </p:cNvPr>
          <p:cNvSpPr txBox="1"/>
          <p:nvPr/>
        </p:nvSpPr>
        <p:spPr>
          <a:xfrm>
            <a:off x="4390094" y="5320874"/>
            <a:ext cx="4572000" cy="246221"/>
          </a:xfrm>
          <a:prstGeom prst="rect">
            <a:avLst/>
          </a:prstGeom>
          <a:noFill/>
        </p:spPr>
        <p:txBody>
          <a:bodyPr wrap="square" rtlCol="0">
            <a:spAutoFit/>
          </a:bodyPr>
          <a:lstStyle/>
          <a:p>
            <a:pPr algn="r"/>
            <a:r>
              <a:rPr lang="en-US" sz="1000" i="1" dirty="0">
                <a:solidFill>
                  <a:srgbClr val="000000"/>
                </a:solidFill>
              </a:rPr>
              <a:t>Photo Courtesy of Steve Easley &amp; Associates, LLC</a:t>
            </a:r>
          </a:p>
        </p:txBody>
      </p:sp>
      <p:sp>
        <p:nvSpPr>
          <p:cNvPr id="12" name="TextBox 11">
            <a:extLst>
              <a:ext uri="{FF2B5EF4-FFF2-40B4-BE49-F238E27FC236}">
                <a16:creationId xmlns:a16="http://schemas.microsoft.com/office/drawing/2014/main" id="{FAE4FB6D-FAF8-95A3-D4C7-4FF062DD3F26}"/>
              </a:ext>
            </a:extLst>
          </p:cNvPr>
          <p:cNvSpPr txBox="1"/>
          <p:nvPr/>
        </p:nvSpPr>
        <p:spPr>
          <a:xfrm>
            <a:off x="165942" y="5893505"/>
            <a:ext cx="7767232" cy="307777"/>
          </a:xfrm>
          <a:prstGeom prst="rect">
            <a:avLst/>
          </a:prstGeom>
          <a:noFill/>
        </p:spPr>
        <p:txBody>
          <a:bodyPr wrap="square">
            <a:spAutoFit/>
          </a:bodyPr>
          <a:lstStyle/>
          <a:p>
            <a:r>
              <a:rPr lang="en-US" sz="1400" dirty="0"/>
              <a:t>This is an example of properly installed through-wall flashing above the stone-stucco interface</a:t>
            </a:r>
            <a:r>
              <a:rPr lang="en-US" sz="1050" dirty="0"/>
              <a:t>.</a:t>
            </a:r>
          </a:p>
        </p:txBody>
      </p:sp>
      <p:pic>
        <p:nvPicPr>
          <p:cNvPr id="3" name="Picture 2">
            <a:extLst>
              <a:ext uri="{FF2B5EF4-FFF2-40B4-BE49-F238E27FC236}">
                <a16:creationId xmlns:a16="http://schemas.microsoft.com/office/drawing/2014/main" id="{917894AA-6742-85BF-0AAF-4BC27CB63C4E}"/>
              </a:ext>
            </a:extLst>
          </p:cNvPr>
          <p:cNvPicPr>
            <a:picLocks noChangeAspect="1"/>
          </p:cNvPicPr>
          <p:nvPr/>
        </p:nvPicPr>
        <p:blipFill rotWithShape="1">
          <a:blip r:embed="rId4"/>
          <a:srcRect t="9523" b="2334"/>
          <a:stretch/>
        </p:blipFill>
        <p:spPr>
          <a:xfrm>
            <a:off x="165942" y="126747"/>
            <a:ext cx="8796152" cy="5138569"/>
          </a:xfrm>
          <a:prstGeom prst="rect">
            <a:avLst/>
          </a:prstGeom>
        </p:spPr>
      </p:pic>
    </p:spTree>
    <p:extLst>
      <p:ext uri="{BB962C8B-B14F-4D97-AF65-F5344CB8AC3E}">
        <p14:creationId xmlns:p14="http://schemas.microsoft.com/office/powerpoint/2010/main" val="1784340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4037</TotalTime>
  <Words>1596</Words>
  <Application>Microsoft Office PowerPoint</Application>
  <PresentationFormat>On-screen Show (4:3)</PresentationFormat>
  <Paragraphs>46</Paragraphs>
  <Slides>10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Steve Easley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Flashiing at bottom of walls</dc:title>
  <dc:creator>Steve  Easley</dc:creator>
  <cp:lastModifiedBy>Mcdermott, Bella K</cp:lastModifiedBy>
  <cp:revision>36</cp:revision>
  <dcterms:created xsi:type="dcterms:W3CDTF">2012-08-27T22:15:06Z</dcterms:created>
  <dcterms:modified xsi:type="dcterms:W3CDTF">2023-07-24T22:05:58Z</dcterms:modified>
</cp:coreProperties>
</file>